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65" r:id="rId1"/>
  </p:sldMasterIdLst>
  <p:notesMasterIdLst>
    <p:notesMasterId r:id="rId5"/>
  </p:notesMasterIdLst>
  <p:sldIdLst>
    <p:sldId id="369" r:id="rId2"/>
    <p:sldId id="371" r:id="rId3"/>
    <p:sldId id="372" r:id="rId4"/>
  </p:sldIdLst>
  <p:sldSz cx="6858000" cy="9144000" type="screen4x3"/>
  <p:notesSz cx="6858000" cy="9144000"/>
  <p:defaultTex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5pPr>
    <a:lvl6pPr marL="22860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6pPr>
    <a:lvl7pPr marL="27432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7pPr>
    <a:lvl8pPr marL="32004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8pPr>
    <a:lvl9pPr marL="36576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9pPr>
  </p:defaultTextStyle>
  <p:extLst>
    <p:ext uri="{EFAFB233-063F-42B5-8137-9DF3F51BA10A}">
      <p15:sldGuideLst xmlns:p15="http://schemas.microsoft.com/office/powerpoint/2012/main">
        <p15:guide id="1" orient="horz" pos="1056">
          <p15:clr>
            <a:srgbClr val="A4A3A4"/>
          </p15:clr>
        </p15:guide>
        <p15:guide id="2" pos="215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A7A1B"/>
    <a:srgbClr val="7C9867"/>
    <a:srgbClr val="FCFEFD"/>
    <a:srgbClr val="87A66F"/>
    <a:srgbClr val="000000"/>
    <a:srgbClr val="335928"/>
    <a:srgbClr val="FFFF00"/>
    <a:srgbClr val="EC811C"/>
    <a:srgbClr val="FF936D"/>
    <a:srgbClr val="A3A2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329"/>
    <p:restoredTop sz="96973"/>
  </p:normalViewPr>
  <p:slideViewPr>
    <p:cSldViewPr snapToGrid="0">
      <p:cViewPr varScale="1">
        <p:scale>
          <a:sx n="109" d="100"/>
          <a:sy n="109" d="100"/>
        </p:scale>
        <p:origin x="5440" y="504"/>
      </p:cViewPr>
      <p:guideLst>
        <p:guide orient="horz" pos="1056"/>
        <p:guide pos="2158"/>
      </p:guideLst>
    </p:cSldViewPr>
  </p:slideViewPr>
  <p:outlineViewPr>
    <p:cViewPr>
      <p:scale>
        <a:sx n="33" d="100"/>
        <a:sy n="33" d="100"/>
      </p:scale>
      <p:origin x="0" y="0"/>
    </p:cViewPr>
  </p:outlineViewPr>
  <p:notesTextViewPr>
    <p:cViewPr>
      <p:scale>
        <a:sx n="66" d="100"/>
        <a:sy n="66" d="100"/>
      </p:scale>
      <p:origin x="0" y="0"/>
    </p:cViewPr>
  </p:notesTextViewPr>
  <p:sorterViewPr>
    <p:cViewPr>
      <p:scale>
        <a:sx n="66" d="100"/>
        <a:sy n="66" d="100"/>
      </p:scale>
      <p:origin x="0" y="0"/>
    </p:cViewPr>
  </p:sorterViewPr>
  <p:notesViewPr>
    <p:cSldViewPr snapToGrid="0">
      <p:cViewPr>
        <p:scale>
          <a:sx n="100" d="100"/>
          <a:sy n="100" d="100"/>
        </p:scale>
        <p:origin x="-160" y="25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6B4F4B6-C20B-E39F-848A-458AA013DB7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mn-ea"/>
              </a:defRPr>
            </a:lvl1pPr>
          </a:lstStyle>
          <a:p>
            <a:pPr>
              <a:defRPr/>
            </a:pPr>
            <a:endParaRPr lang="en-US"/>
          </a:p>
        </p:txBody>
      </p:sp>
      <p:sp>
        <p:nvSpPr>
          <p:cNvPr id="4099" name="Rectangle 3">
            <a:extLst>
              <a:ext uri="{FF2B5EF4-FFF2-40B4-BE49-F238E27FC236}">
                <a16:creationId xmlns:a16="http://schemas.microsoft.com/office/drawing/2014/main" id="{99CC40C1-44DF-9880-4A9C-F7305AC308C3}"/>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defRPr>
            </a:lvl1pPr>
          </a:lstStyle>
          <a:p>
            <a:pPr>
              <a:defRPr/>
            </a:pPr>
            <a:endParaRPr lang="en-US"/>
          </a:p>
        </p:txBody>
      </p:sp>
      <p:sp>
        <p:nvSpPr>
          <p:cNvPr id="13316" name="Rectangle 4">
            <a:extLst>
              <a:ext uri="{FF2B5EF4-FFF2-40B4-BE49-F238E27FC236}">
                <a16:creationId xmlns:a16="http://schemas.microsoft.com/office/drawing/2014/main" id="{2EAA6677-52DE-1621-2E68-82FE7E7A5B9C}"/>
              </a:ext>
            </a:extLst>
          </p:cNvPr>
          <p:cNvSpPr>
            <a:spLocks noGrp="1" noRot="1" noChangeAspect="1" noChangeArrowheads="1" noTextEdit="1"/>
          </p:cNvSpPr>
          <p:nvPr>
            <p:ph type="sldImg" idx="2"/>
          </p:nvPr>
        </p:nvSpPr>
        <p:spPr bwMode="auto">
          <a:xfrm>
            <a:off x="2143125" y="685800"/>
            <a:ext cx="257175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C088B1A3-F703-8919-2D1D-283A6F58BA97}"/>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76034254-FA27-F428-E4AB-3E342092C4FF}"/>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mn-ea"/>
              </a:defRPr>
            </a:lvl1pPr>
          </a:lstStyle>
          <a:p>
            <a:pPr>
              <a:defRPr/>
            </a:pPr>
            <a:endParaRPr lang="en-US"/>
          </a:p>
        </p:txBody>
      </p:sp>
      <p:sp>
        <p:nvSpPr>
          <p:cNvPr id="4103" name="Rectangle 7">
            <a:extLst>
              <a:ext uri="{FF2B5EF4-FFF2-40B4-BE49-F238E27FC236}">
                <a16:creationId xmlns:a16="http://schemas.microsoft.com/office/drawing/2014/main" id="{FDEAD56A-C457-30A2-F02F-BFDEDF05B6F2}"/>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2" charset="0"/>
              </a:defRPr>
            </a:lvl1pPr>
          </a:lstStyle>
          <a:p>
            <a:fld id="{F51D0D9D-17AD-7D46-94E2-F5DEDDD145A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20F834E5-CF49-6E63-1A3D-C462F8A399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Osaka" panose="020B0600000000000000" pitchFamily="34" charset="-128"/>
              </a:defRPr>
            </a:lvl1pPr>
            <a:lvl2pPr marL="37931725" indent="-37474525">
              <a:defRPr sz="2800">
                <a:solidFill>
                  <a:schemeClr val="tx1"/>
                </a:solidFill>
                <a:latin typeface="Arial" panose="020B0604020202020204" pitchFamily="34" charset="0"/>
                <a:ea typeface="Osaka" panose="020B0600000000000000" pitchFamily="34" charset="-128"/>
              </a:defRPr>
            </a:lvl2pPr>
            <a:lvl3pPr>
              <a:defRPr sz="2800">
                <a:solidFill>
                  <a:schemeClr val="tx1"/>
                </a:solidFill>
                <a:latin typeface="Arial" panose="020B0604020202020204" pitchFamily="34" charset="0"/>
                <a:ea typeface="Osaka" panose="020B0600000000000000" pitchFamily="34" charset="-128"/>
              </a:defRPr>
            </a:lvl3pPr>
            <a:lvl4pPr>
              <a:defRPr sz="2800">
                <a:solidFill>
                  <a:schemeClr val="tx1"/>
                </a:solidFill>
                <a:latin typeface="Arial" panose="020B0604020202020204" pitchFamily="34" charset="0"/>
                <a:ea typeface="Osaka" panose="020B0600000000000000" pitchFamily="34" charset="-128"/>
              </a:defRPr>
            </a:lvl4pPr>
            <a:lvl5pPr>
              <a:defRPr sz="2800">
                <a:solidFill>
                  <a:schemeClr val="tx1"/>
                </a:solidFill>
                <a:latin typeface="Arial" panose="020B0604020202020204" pitchFamily="34" charset="0"/>
                <a:ea typeface="Osaka" panose="020B0600000000000000"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Osaka" panose="020B0600000000000000"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Osaka" panose="020B0600000000000000"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Osaka" panose="020B0600000000000000"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Osaka" panose="020B0600000000000000" pitchFamily="34" charset="-128"/>
              </a:defRPr>
            </a:lvl9pPr>
          </a:lstStyle>
          <a:p>
            <a:fld id="{7847A2FC-8055-9044-919F-F4FE79AA6BA5}" type="slidenum">
              <a:rPr lang="en-US" altLang="en-US" sz="1200">
                <a:latin typeface="Times" pitchFamily="2" charset="0"/>
              </a:rPr>
              <a:pPr/>
              <a:t>1</a:t>
            </a:fld>
            <a:endParaRPr lang="en-US" altLang="en-US" sz="1200">
              <a:latin typeface="Times" pitchFamily="2" charset="0"/>
            </a:endParaRPr>
          </a:p>
        </p:txBody>
      </p:sp>
      <p:sp>
        <p:nvSpPr>
          <p:cNvPr id="17411" name="Rectangle 2">
            <a:extLst>
              <a:ext uri="{FF2B5EF4-FFF2-40B4-BE49-F238E27FC236}">
                <a16:creationId xmlns:a16="http://schemas.microsoft.com/office/drawing/2014/main" id="{A9725880-89F4-5B6E-E308-9FAE35179FB2}"/>
              </a:ext>
            </a:extLst>
          </p:cNvPr>
          <p:cNvSpPr>
            <a:spLocks noGrp="1" noRot="1" noChangeAspect="1" noChangeArrowheads="1"/>
          </p:cNvSpPr>
          <p:nvPr>
            <p:ph type="sldImg"/>
          </p:nvPr>
        </p:nvSpPr>
        <p:spPr>
          <a:solidFill>
            <a:srgbClr val="FFFFFF"/>
          </a:solidFill>
          <a:ln/>
        </p:spPr>
      </p:sp>
      <p:sp>
        <p:nvSpPr>
          <p:cNvPr id="17412" name="Rectangle 3">
            <a:extLst>
              <a:ext uri="{FF2B5EF4-FFF2-40B4-BE49-F238E27FC236}">
                <a16:creationId xmlns:a16="http://schemas.microsoft.com/office/drawing/2014/main" id="{693F25C2-BCB2-00F6-4C74-2A1C0343CBD3}"/>
              </a:ext>
            </a:extLst>
          </p:cNvPr>
          <p:cNvSpPr>
            <a:spLocks noGrp="1" noChangeArrowheads="1"/>
          </p:cNvSpPr>
          <p:nvPr>
            <p:ph type="body" idx="1"/>
          </p:nvPr>
        </p:nvSpPr>
        <p:spPr>
          <a:solidFill>
            <a:srgbClr val="FFFFFF"/>
          </a:solidFill>
          <a:ln>
            <a:solidFill>
              <a:srgbClr val="000000"/>
            </a:solidFill>
          </a:ln>
        </p:spPr>
        <p:txBody>
          <a:bodyPr/>
          <a:lstStyle/>
          <a:p>
            <a:r>
              <a:rPr lang="en-US" altLang="en-US" dirty="0">
                <a:latin typeface="Times" pitchFamily="2" charset="0"/>
                <a:ea typeface="ＭＳ Ｐゴシック" panose="020B0600070205080204" pitchFamily="34" charset="-128"/>
              </a:rPr>
              <a:t>Mark’s limiting beliefs: this is just a little too whacky… sketchy, not normal</a:t>
            </a:r>
          </a:p>
          <a:p>
            <a:endParaRPr lang="en-US" altLang="en-US" dirty="0">
              <a:latin typeface="Times" pitchFamily="2" charset="0"/>
              <a:ea typeface="ＭＳ Ｐゴシック" panose="020B0600070205080204" pitchFamily="34" charset="-128"/>
            </a:endParaRPr>
          </a:p>
          <a:p>
            <a:r>
              <a:rPr lang="en-US" altLang="en-US" dirty="0">
                <a:latin typeface="Times" pitchFamily="2" charset="0"/>
                <a:ea typeface="ＭＳ Ｐゴシック" panose="020B0600070205080204" pitchFamily="34" charset="-128"/>
              </a:rPr>
              <a:t>Will our clients see the real deal… and will they appreciate that they are a valued member of our community (family)</a:t>
            </a:r>
          </a:p>
        </p:txBody>
      </p:sp>
    </p:spTree>
    <p:extLst>
      <p:ext uri="{BB962C8B-B14F-4D97-AF65-F5344CB8AC3E}">
        <p14:creationId xmlns:p14="http://schemas.microsoft.com/office/powerpoint/2010/main" val="2982188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20F834E5-CF49-6E63-1A3D-C462F8A399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Osaka" panose="020B0600000000000000" pitchFamily="34" charset="-128"/>
              </a:defRPr>
            </a:lvl1pPr>
            <a:lvl2pPr marL="37931725" indent="-37474525">
              <a:defRPr sz="2800">
                <a:solidFill>
                  <a:schemeClr val="tx1"/>
                </a:solidFill>
                <a:latin typeface="Arial" panose="020B0604020202020204" pitchFamily="34" charset="0"/>
                <a:ea typeface="Osaka" panose="020B0600000000000000" pitchFamily="34" charset="-128"/>
              </a:defRPr>
            </a:lvl2pPr>
            <a:lvl3pPr>
              <a:defRPr sz="2800">
                <a:solidFill>
                  <a:schemeClr val="tx1"/>
                </a:solidFill>
                <a:latin typeface="Arial" panose="020B0604020202020204" pitchFamily="34" charset="0"/>
                <a:ea typeface="Osaka" panose="020B0600000000000000" pitchFamily="34" charset="-128"/>
              </a:defRPr>
            </a:lvl3pPr>
            <a:lvl4pPr>
              <a:defRPr sz="2800">
                <a:solidFill>
                  <a:schemeClr val="tx1"/>
                </a:solidFill>
                <a:latin typeface="Arial" panose="020B0604020202020204" pitchFamily="34" charset="0"/>
                <a:ea typeface="Osaka" panose="020B0600000000000000" pitchFamily="34" charset="-128"/>
              </a:defRPr>
            </a:lvl4pPr>
            <a:lvl5pPr>
              <a:defRPr sz="2800">
                <a:solidFill>
                  <a:schemeClr val="tx1"/>
                </a:solidFill>
                <a:latin typeface="Arial" panose="020B0604020202020204" pitchFamily="34" charset="0"/>
                <a:ea typeface="Osaka" panose="020B0600000000000000"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Osaka" panose="020B0600000000000000"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Osaka" panose="020B0600000000000000"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Osaka" panose="020B0600000000000000"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Osaka" panose="020B0600000000000000" pitchFamily="34" charset="-128"/>
              </a:defRPr>
            </a:lvl9pPr>
          </a:lstStyle>
          <a:p>
            <a:fld id="{7847A2FC-8055-9044-919F-F4FE79AA6BA5}" type="slidenum">
              <a:rPr lang="en-US" altLang="en-US" sz="1200">
                <a:latin typeface="Times" pitchFamily="2" charset="0"/>
              </a:rPr>
              <a:pPr/>
              <a:t>2</a:t>
            </a:fld>
            <a:endParaRPr lang="en-US" altLang="en-US" sz="1200">
              <a:latin typeface="Times" pitchFamily="2" charset="0"/>
            </a:endParaRPr>
          </a:p>
        </p:txBody>
      </p:sp>
      <p:sp>
        <p:nvSpPr>
          <p:cNvPr id="17411" name="Rectangle 2">
            <a:extLst>
              <a:ext uri="{FF2B5EF4-FFF2-40B4-BE49-F238E27FC236}">
                <a16:creationId xmlns:a16="http://schemas.microsoft.com/office/drawing/2014/main" id="{A9725880-89F4-5B6E-E308-9FAE35179FB2}"/>
              </a:ext>
            </a:extLst>
          </p:cNvPr>
          <p:cNvSpPr>
            <a:spLocks noGrp="1" noRot="1" noChangeAspect="1" noChangeArrowheads="1"/>
          </p:cNvSpPr>
          <p:nvPr>
            <p:ph type="sldImg"/>
          </p:nvPr>
        </p:nvSpPr>
        <p:spPr>
          <a:solidFill>
            <a:srgbClr val="FFFFFF"/>
          </a:solidFill>
          <a:ln/>
        </p:spPr>
      </p:sp>
      <p:sp>
        <p:nvSpPr>
          <p:cNvPr id="17412" name="Rectangle 3">
            <a:extLst>
              <a:ext uri="{FF2B5EF4-FFF2-40B4-BE49-F238E27FC236}">
                <a16:creationId xmlns:a16="http://schemas.microsoft.com/office/drawing/2014/main" id="{693F25C2-BCB2-00F6-4C74-2A1C0343CBD3}"/>
              </a:ext>
            </a:extLst>
          </p:cNvPr>
          <p:cNvSpPr>
            <a:spLocks noGrp="1" noChangeArrowheads="1"/>
          </p:cNvSpPr>
          <p:nvPr>
            <p:ph type="body" idx="1"/>
          </p:nvPr>
        </p:nvSpPr>
        <p:spPr>
          <a:solidFill>
            <a:srgbClr val="FFFFFF"/>
          </a:solidFill>
          <a:ln>
            <a:solidFill>
              <a:srgbClr val="000000"/>
            </a:solidFill>
          </a:ln>
        </p:spPr>
        <p:txBody>
          <a:bodyPr/>
          <a:lstStyle/>
          <a:p>
            <a:r>
              <a:rPr lang="en-US" altLang="en-US" dirty="0">
                <a:latin typeface="Times" pitchFamily="2" charset="0"/>
                <a:ea typeface="ＭＳ Ｐゴシック" panose="020B0600070205080204" pitchFamily="34" charset="-128"/>
              </a:rPr>
              <a:t>Mark’s limiting beliefs: this is just a little too whacky… sketchy, not normal</a:t>
            </a:r>
          </a:p>
          <a:p>
            <a:endParaRPr lang="en-US" altLang="en-US" dirty="0">
              <a:latin typeface="Times" pitchFamily="2" charset="0"/>
              <a:ea typeface="ＭＳ Ｐゴシック" panose="020B0600070205080204" pitchFamily="34" charset="-128"/>
            </a:endParaRPr>
          </a:p>
          <a:p>
            <a:r>
              <a:rPr lang="en-US" altLang="en-US" dirty="0">
                <a:latin typeface="Times" pitchFamily="2" charset="0"/>
                <a:ea typeface="ＭＳ Ｐゴシック" panose="020B0600070205080204" pitchFamily="34" charset="-128"/>
              </a:rPr>
              <a:t>Will our clients see the real deal… and will they appreciate that they are a valued member of our community (family)</a:t>
            </a:r>
          </a:p>
        </p:txBody>
      </p:sp>
    </p:spTree>
    <p:extLst>
      <p:ext uri="{BB962C8B-B14F-4D97-AF65-F5344CB8AC3E}">
        <p14:creationId xmlns:p14="http://schemas.microsoft.com/office/powerpoint/2010/main" val="1339877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20F834E5-CF49-6E63-1A3D-C462F8A399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Osaka" panose="020B0600000000000000" pitchFamily="34" charset="-128"/>
              </a:defRPr>
            </a:lvl1pPr>
            <a:lvl2pPr marL="37931725" indent="-37474525">
              <a:defRPr sz="2800">
                <a:solidFill>
                  <a:schemeClr val="tx1"/>
                </a:solidFill>
                <a:latin typeface="Arial" panose="020B0604020202020204" pitchFamily="34" charset="0"/>
                <a:ea typeface="Osaka" panose="020B0600000000000000" pitchFamily="34" charset="-128"/>
              </a:defRPr>
            </a:lvl2pPr>
            <a:lvl3pPr>
              <a:defRPr sz="2800">
                <a:solidFill>
                  <a:schemeClr val="tx1"/>
                </a:solidFill>
                <a:latin typeface="Arial" panose="020B0604020202020204" pitchFamily="34" charset="0"/>
                <a:ea typeface="Osaka" panose="020B0600000000000000" pitchFamily="34" charset="-128"/>
              </a:defRPr>
            </a:lvl3pPr>
            <a:lvl4pPr>
              <a:defRPr sz="2800">
                <a:solidFill>
                  <a:schemeClr val="tx1"/>
                </a:solidFill>
                <a:latin typeface="Arial" panose="020B0604020202020204" pitchFamily="34" charset="0"/>
                <a:ea typeface="Osaka" panose="020B0600000000000000" pitchFamily="34" charset="-128"/>
              </a:defRPr>
            </a:lvl4pPr>
            <a:lvl5pPr>
              <a:defRPr sz="2800">
                <a:solidFill>
                  <a:schemeClr val="tx1"/>
                </a:solidFill>
                <a:latin typeface="Arial" panose="020B0604020202020204" pitchFamily="34" charset="0"/>
                <a:ea typeface="Osaka" panose="020B0600000000000000"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Osaka" panose="020B0600000000000000"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Osaka" panose="020B0600000000000000"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Osaka" panose="020B0600000000000000"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Osaka" panose="020B0600000000000000" pitchFamily="34" charset="-128"/>
              </a:defRPr>
            </a:lvl9pPr>
          </a:lstStyle>
          <a:p>
            <a:fld id="{7847A2FC-8055-9044-919F-F4FE79AA6BA5}" type="slidenum">
              <a:rPr lang="en-US" altLang="en-US" sz="1200">
                <a:latin typeface="Times" pitchFamily="2" charset="0"/>
              </a:rPr>
              <a:pPr/>
              <a:t>3</a:t>
            </a:fld>
            <a:endParaRPr lang="en-US" altLang="en-US" sz="1200">
              <a:latin typeface="Times" pitchFamily="2" charset="0"/>
            </a:endParaRPr>
          </a:p>
        </p:txBody>
      </p:sp>
      <p:sp>
        <p:nvSpPr>
          <p:cNvPr id="17411" name="Rectangle 2">
            <a:extLst>
              <a:ext uri="{FF2B5EF4-FFF2-40B4-BE49-F238E27FC236}">
                <a16:creationId xmlns:a16="http://schemas.microsoft.com/office/drawing/2014/main" id="{A9725880-89F4-5B6E-E308-9FAE35179FB2}"/>
              </a:ext>
            </a:extLst>
          </p:cNvPr>
          <p:cNvSpPr>
            <a:spLocks noGrp="1" noRot="1" noChangeAspect="1" noChangeArrowheads="1"/>
          </p:cNvSpPr>
          <p:nvPr>
            <p:ph type="sldImg"/>
          </p:nvPr>
        </p:nvSpPr>
        <p:spPr>
          <a:solidFill>
            <a:srgbClr val="FFFFFF"/>
          </a:solidFill>
          <a:ln/>
        </p:spPr>
      </p:sp>
      <p:sp>
        <p:nvSpPr>
          <p:cNvPr id="17412" name="Rectangle 3">
            <a:extLst>
              <a:ext uri="{FF2B5EF4-FFF2-40B4-BE49-F238E27FC236}">
                <a16:creationId xmlns:a16="http://schemas.microsoft.com/office/drawing/2014/main" id="{693F25C2-BCB2-00F6-4C74-2A1C0343CBD3}"/>
              </a:ext>
            </a:extLst>
          </p:cNvPr>
          <p:cNvSpPr>
            <a:spLocks noGrp="1" noChangeArrowheads="1"/>
          </p:cNvSpPr>
          <p:nvPr>
            <p:ph type="body" idx="1"/>
          </p:nvPr>
        </p:nvSpPr>
        <p:spPr>
          <a:solidFill>
            <a:srgbClr val="FFFFFF"/>
          </a:solidFill>
          <a:ln>
            <a:solidFill>
              <a:srgbClr val="000000"/>
            </a:solidFill>
          </a:ln>
        </p:spPr>
        <p:txBody>
          <a:bodyPr/>
          <a:lstStyle/>
          <a:p>
            <a:r>
              <a:rPr lang="en-US" altLang="en-US" dirty="0">
                <a:latin typeface="Times" pitchFamily="2" charset="0"/>
                <a:ea typeface="ＭＳ Ｐゴシック" panose="020B0600070205080204" pitchFamily="34" charset="-128"/>
              </a:rPr>
              <a:t>Mark’s limiting beliefs: this is just a little too whacky… sketchy, not normal</a:t>
            </a:r>
          </a:p>
          <a:p>
            <a:endParaRPr lang="en-US" altLang="en-US" dirty="0">
              <a:latin typeface="Times" pitchFamily="2" charset="0"/>
              <a:ea typeface="ＭＳ Ｐゴシック" panose="020B0600070205080204" pitchFamily="34" charset="-128"/>
            </a:endParaRPr>
          </a:p>
          <a:p>
            <a:r>
              <a:rPr lang="en-US" altLang="en-US" dirty="0">
                <a:latin typeface="Times" pitchFamily="2" charset="0"/>
                <a:ea typeface="ＭＳ Ｐゴシック" panose="020B0600070205080204" pitchFamily="34" charset="-128"/>
              </a:rPr>
              <a:t>Will our clients see the real deal… and will they appreciate that they are a valued member of our community (family)</a:t>
            </a:r>
          </a:p>
        </p:txBody>
      </p:sp>
    </p:spTree>
    <p:extLst>
      <p:ext uri="{BB962C8B-B14F-4D97-AF65-F5344CB8AC3E}">
        <p14:creationId xmlns:p14="http://schemas.microsoft.com/office/powerpoint/2010/main" val="3186697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19842" name="Rectangle 2"/>
          <p:cNvSpPr>
            <a:spLocks noGrp="1" noChangeArrowheads="1"/>
          </p:cNvSpPr>
          <p:nvPr>
            <p:ph type="ctrTitle"/>
          </p:nvPr>
        </p:nvSpPr>
        <p:spPr bwMode="auto">
          <a:xfrm>
            <a:off x="514350" y="3048000"/>
            <a:ext cx="5829300" cy="15240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defRPr/>
            </a:lvl1pPr>
          </a:lstStyle>
          <a:p>
            <a:r>
              <a:rPr lang="en-US"/>
              <a:t>Click to edit Master title style</a:t>
            </a:r>
          </a:p>
        </p:txBody>
      </p:sp>
      <p:sp>
        <p:nvSpPr>
          <p:cNvPr id="419843" name="Rectangle 3"/>
          <p:cNvSpPr>
            <a:spLocks noGrp="1" noChangeArrowheads="1"/>
          </p:cNvSpPr>
          <p:nvPr>
            <p:ph type="subTitle" idx="1"/>
          </p:nvPr>
        </p:nvSpPr>
        <p:spPr bwMode="auto">
          <a:xfrm>
            <a:off x="1028700" y="5181600"/>
            <a:ext cx="4800600" cy="23368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buFontTx/>
              <a:buNone/>
              <a:defRPr/>
            </a:lvl1pPr>
          </a:lstStyle>
          <a:p>
            <a:r>
              <a:rPr lang="en-US"/>
              <a:t>Click to edit Master subtitle style</a:t>
            </a:r>
          </a:p>
        </p:txBody>
      </p:sp>
      <p:sp>
        <p:nvSpPr>
          <p:cNvPr id="4" name="Date Placeholder 3">
            <a:extLst>
              <a:ext uri="{FF2B5EF4-FFF2-40B4-BE49-F238E27FC236}">
                <a16:creationId xmlns:a16="http://schemas.microsoft.com/office/drawing/2014/main" id="{EF8782DB-C968-E222-FCE1-042984D8FE87}"/>
              </a:ext>
            </a:extLst>
          </p:cNvPr>
          <p:cNvSpPr>
            <a:spLocks noGrp="1" noChangeArrowheads="1"/>
          </p:cNvSpPr>
          <p:nvPr>
            <p:ph type="dt" sz="half" idx="10"/>
          </p:nvPr>
        </p:nvSpPr>
        <p:spPr bwMode="auto">
          <a:xfrm>
            <a:off x="514350" y="8331200"/>
            <a:ext cx="1428750" cy="609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mn-ea"/>
              </a:defRPr>
            </a:lvl1pPr>
          </a:lstStyle>
          <a:p>
            <a:pPr>
              <a:defRPr/>
            </a:pPr>
            <a:endParaRPr lang="en-US"/>
          </a:p>
        </p:txBody>
      </p:sp>
      <p:sp>
        <p:nvSpPr>
          <p:cNvPr id="5" name="Footer Placeholder 4">
            <a:extLst>
              <a:ext uri="{FF2B5EF4-FFF2-40B4-BE49-F238E27FC236}">
                <a16:creationId xmlns:a16="http://schemas.microsoft.com/office/drawing/2014/main" id="{718BD172-9D23-CD11-306F-452B9833F387}"/>
              </a:ext>
            </a:extLst>
          </p:cNvPr>
          <p:cNvSpPr>
            <a:spLocks noGrp="1" noChangeArrowheads="1"/>
          </p:cNvSpPr>
          <p:nvPr>
            <p:ph type="ftr" sz="quarter" idx="11"/>
          </p:nvPr>
        </p:nvSpPr>
        <p:spPr>
          <a:xfrm>
            <a:off x="2343150" y="8331200"/>
            <a:ext cx="2171700" cy="609600"/>
          </a:xfrm>
        </p:spPr>
        <p:txBody>
          <a:bodyPr/>
          <a:lstStyle>
            <a:lvl1pPr algn="ctr">
              <a:defRPr sz="1400">
                <a:solidFill>
                  <a:schemeClr val="tx1"/>
                </a:solidFill>
              </a:defRPr>
            </a:lvl1pPr>
          </a:lstStyle>
          <a:p>
            <a:pPr>
              <a:defRPr/>
            </a:pPr>
            <a:r>
              <a:rPr lang="en-US"/>
              <a:t>SE8</a:t>
            </a:r>
          </a:p>
        </p:txBody>
      </p:sp>
      <p:sp>
        <p:nvSpPr>
          <p:cNvPr id="6" name="Slide Number Placeholder 5">
            <a:extLst>
              <a:ext uri="{FF2B5EF4-FFF2-40B4-BE49-F238E27FC236}">
                <a16:creationId xmlns:a16="http://schemas.microsoft.com/office/drawing/2014/main" id="{12C1CC7D-CD3A-A0CB-53B5-9078F3A1D5C8}"/>
              </a:ext>
            </a:extLst>
          </p:cNvPr>
          <p:cNvSpPr>
            <a:spLocks noGrp="1" noChangeArrowheads="1"/>
          </p:cNvSpPr>
          <p:nvPr>
            <p:ph type="sldNum" sz="quarter" idx="12"/>
          </p:nvPr>
        </p:nvSpPr>
        <p:spPr bwMode="auto">
          <a:xfrm>
            <a:off x="4914900" y="8331200"/>
            <a:ext cx="1428750" cy="609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78CF15C3-D8DD-BD42-B080-535BC06A5E59}" type="slidenum">
              <a:rPr lang="en-US" altLang="en-US"/>
              <a:pPr/>
              <a:t>‹#›</a:t>
            </a:fld>
            <a:endParaRPr lang="en-US" altLang="en-US"/>
          </a:p>
        </p:txBody>
      </p:sp>
      <p:sp>
        <p:nvSpPr>
          <p:cNvPr id="2" name="Rectangle 23">
            <a:extLst>
              <a:ext uri="{FF2B5EF4-FFF2-40B4-BE49-F238E27FC236}">
                <a16:creationId xmlns:a16="http://schemas.microsoft.com/office/drawing/2014/main" id="{37F8885C-0E51-D2EE-495A-483EEF03953A}"/>
              </a:ext>
            </a:extLst>
          </p:cNvPr>
          <p:cNvSpPr txBox="1">
            <a:spLocks noChangeArrowheads="1"/>
          </p:cNvSpPr>
          <p:nvPr userDrawn="1"/>
        </p:nvSpPr>
        <p:spPr bwMode="auto">
          <a:xfrm>
            <a:off x="-438727" y="8883795"/>
            <a:ext cx="2013527" cy="26020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000" kern="1200">
                <a:solidFill>
                  <a:srgbClr val="262626"/>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5pPr>
            <a:lvl6pPr marL="22860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6pPr>
            <a:lvl7pPr marL="27432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7pPr>
            <a:lvl8pPr marL="32004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8pPr>
            <a:lvl9pPr marL="36576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9pPr>
          </a:lstStyle>
          <a:p>
            <a:pPr>
              <a:defRPr/>
            </a:pPr>
            <a:r>
              <a:rPr lang="en-US"/>
              <a:t>SK 4.0 - @SC Version</a:t>
            </a:r>
            <a:endParaRPr lang="en-US" dirty="0"/>
          </a:p>
        </p:txBody>
      </p:sp>
    </p:spTree>
    <p:extLst>
      <p:ext uri="{BB962C8B-B14F-4D97-AF65-F5344CB8AC3E}">
        <p14:creationId xmlns:p14="http://schemas.microsoft.com/office/powerpoint/2010/main" val="2316080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a:prstGeom prst="rect">
            <a:avLst/>
          </a:prstGeom>
        </p:spPr>
        <p:txBody>
          <a:bodyPr vert="horz"/>
          <a:lstStyle/>
          <a:p>
            <a:r>
              <a:rPr lang="en-CA"/>
              <a:t>Click to edit Master title style</a:t>
            </a:r>
            <a:endParaRPr lang="en-US"/>
          </a:p>
        </p:txBody>
      </p:sp>
      <p:sp>
        <p:nvSpPr>
          <p:cNvPr id="3" name="Vertical Text Placeholder 2"/>
          <p:cNvSpPr>
            <a:spLocks noGrp="1"/>
          </p:cNvSpPr>
          <p:nvPr>
            <p:ph type="body" orient="vert" idx="1"/>
          </p:nvPr>
        </p:nvSpPr>
        <p:spPr>
          <a:xfrm>
            <a:off x="342900" y="2133600"/>
            <a:ext cx="6172200" cy="6034088"/>
          </a:xfrm>
          <a:prstGeom prst="rect">
            <a:avLst/>
          </a:prstGeo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23">
            <a:extLst>
              <a:ext uri="{FF2B5EF4-FFF2-40B4-BE49-F238E27FC236}">
                <a16:creationId xmlns:a16="http://schemas.microsoft.com/office/drawing/2014/main" id="{4A592753-1B30-A35B-E2C7-FB2900DCF4C4}"/>
              </a:ext>
            </a:extLst>
          </p:cNvPr>
          <p:cNvSpPr>
            <a:spLocks noGrp="1" noChangeArrowheads="1"/>
          </p:cNvSpPr>
          <p:nvPr>
            <p:ph type="ftr" sz="quarter" idx="10"/>
          </p:nvPr>
        </p:nvSpPr>
        <p:spPr>
          <a:ln/>
        </p:spPr>
        <p:txBody>
          <a:bodyPr/>
          <a:lstStyle>
            <a:lvl1pPr>
              <a:defRPr/>
            </a:lvl1pPr>
          </a:lstStyle>
          <a:p>
            <a:pPr>
              <a:defRPr/>
            </a:pPr>
            <a:r>
              <a:rPr lang="en-US"/>
              <a:t>SE8</a:t>
            </a:r>
          </a:p>
        </p:txBody>
      </p:sp>
    </p:spTree>
    <p:extLst>
      <p:ext uri="{BB962C8B-B14F-4D97-AF65-F5344CB8AC3E}">
        <p14:creationId xmlns:p14="http://schemas.microsoft.com/office/powerpoint/2010/main" val="1742836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a:prstGeom prst="rect">
            <a:avLst/>
          </a:prstGeo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342900" y="366713"/>
            <a:ext cx="4476750" cy="7800975"/>
          </a:xfrm>
          <a:prstGeom prst="rect">
            <a:avLst/>
          </a:prstGeo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23">
            <a:extLst>
              <a:ext uri="{FF2B5EF4-FFF2-40B4-BE49-F238E27FC236}">
                <a16:creationId xmlns:a16="http://schemas.microsoft.com/office/drawing/2014/main" id="{26DB9B17-8D31-8319-7518-BF0E053AEED4}"/>
              </a:ext>
            </a:extLst>
          </p:cNvPr>
          <p:cNvSpPr>
            <a:spLocks noGrp="1" noChangeArrowheads="1"/>
          </p:cNvSpPr>
          <p:nvPr>
            <p:ph type="ftr" sz="quarter" idx="10"/>
          </p:nvPr>
        </p:nvSpPr>
        <p:spPr>
          <a:ln/>
        </p:spPr>
        <p:txBody>
          <a:bodyPr/>
          <a:lstStyle>
            <a:lvl1pPr>
              <a:defRPr/>
            </a:lvl1pPr>
          </a:lstStyle>
          <a:p>
            <a:pPr>
              <a:defRPr/>
            </a:pPr>
            <a:r>
              <a:rPr lang="en-US"/>
              <a:t>SE8</a:t>
            </a:r>
          </a:p>
        </p:txBody>
      </p:sp>
    </p:spTree>
    <p:extLst>
      <p:ext uri="{BB962C8B-B14F-4D97-AF65-F5344CB8AC3E}">
        <p14:creationId xmlns:p14="http://schemas.microsoft.com/office/powerpoint/2010/main" val="1452753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a:prstGeom prst="rect">
            <a:avLst/>
          </a:prstGeom>
        </p:spPr>
        <p:txBody>
          <a:bodyPr vert="horz"/>
          <a:lstStyle/>
          <a:p>
            <a:r>
              <a:rPr lang="en-CA"/>
              <a:t>Click to edit Master title style</a:t>
            </a:r>
            <a:endParaRPr lang="en-US"/>
          </a:p>
        </p:txBody>
      </p:sp>
      <p:sp>
        <p:nvSpPr>
          <p:cNvPr id="3" name="Content Placeholder 2"/>
          <p:cNvSpPr>
            <a:spLocks noGrp="1"/>
          </p:cNvSpPr>
          <p:nvPr>
            <p:ph idx="1"/>
          </p:nvPr>
        </p:nvSpPr>
        <p:spPr>
          <a:xfrm>
            <a:off x="342900" y="2133600"/>
            <a:ext cx="6172200" cy="6034088"/>
          </a:xfrm>
          <a:prstGeom prst="rect">
            <a:avLst/>
          </a:prstGeom>
        </p:spPr>
        <p:txBody>
          <a:bodyPr vert="horz"/>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23">
            <a:extLst>
              <a:ext uri="{FF2B5EF4-FFF2-40B4-BE49-F238E27FC236}">
                <a16:creationId xmlns:a16="http://schemas.microsoft.com/office/drawing/2014/main" id="{E0C2B929-9B84-4C6B-AFBF-9FD1934E943B}"/>
              </a:ext>
            </a:extLst>
          </p:cNvPr>
          <p:cNvSpPr>
            <a:spLocks noGrp="1" noChangeArrowheads="1"/>
          </p:cNvSpPr>
          <p:nvPr>
            <p:ph type="ftr" sz="quarter" idx="10"/>
          </p:nvPr>
        </p:nvSpPr>
        <p:spPr>
          <a:ln/>
        </p:spPr>
        <p:txBody>
          <a:bodyPr/>
          <a:lstStyle>
            <a:lvl1pPr>
              <a:defRPr/>
            </a:lvl1pPr>
          </a:lstStyle>
          <a:p>
            <a:pPr>
              <a:defRPr/>
            </a:pPr>
            <a:r>
              <a:rPr lang="en-US"/>
              <a:t>SE8</a:t>
            </a:r>
          </a:p>
        </p:txBody>
      </p:sp>
      <p:sp>
        <p:nvSpPr>
          <p:cNvPr id="5" name="Rectangle 23">
            <a:extLst>
              <a:ext uri="{FF2B5EF4-FFF2-40B4-BE49-F238E27FC236}">
                <a16:creationId xmlns:a16="http://schemas.microsoft.com/office/drawing/2014/main" id="{6DB63698-419E-DF68-3B4B-DCC0C8B5B834}"/>
              </a:ext>
            </a:extLst>
          </p:cNvPr>
          <p:cNvSpPr txBox="1">
            <a:spLocks noChangeArrowheads="1"/>
          </p:cNvSpPr>
          <p:nvPr userDrawn="1"/>
        </p:nvSpPr>
        <p:spPr bwMode="auto">
          <a:xfrm>
            <a:off x="-438728" y="8883794"/>
            <a:ext cx="2013527" cy="26020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000" kern="1200">
                <a:solidFill>
                  <a:srgbClr val="262626"/>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5pPr>
            <a:lvl6pPr marL="22860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6pPr>
            <a:lvl7pPr marL="27432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7pPr>
            <a:lvl8pPr marL="32004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8pPr>
            <a:lvl9pPr marL="36576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9pPr>
          </a:lstStyle>
          <a:p>
            <a:pPr>
              <a:defRPr/>
            </a:pPr>
            <a:r>
              <a:rPr lang="en-US"/>
              <a:t>SK 4.0 - @SC Version</a:t>
            </a:r>
            <a:endParaRPr lang="en-US" dirty="0"/>
          </a:p>
        </p:txBody>
      </p:sp>
    </p:spTree>
    <p:extLst>
      <p:ext uri="{BB962C8B-B14F-4D97-AF65-F5344CB8AC3E}">
        <p14:creationId xmlns:p14="http://schemas.microsoft.com/office/powerpoint/2010/main" val="2004193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a:prstGeom prst="rect">
            <a:avLst/>
          </a:prstGeom>
        </p:spPr>
        <p:txBody>
          <a:bodyPr vert="horz"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541338" y="3875088"/>
            <a:ext cx="5829300" cy="200025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a:t>Click to edit Master text styles</a:t>
            </a:r>
          </a:p>
        </p:txBody>
      </p:sp>
      <p:sp>
        <p:nvSpPr>
          <p:cNvPr id="4" name="Rectangle 23">
            <a:extLst>
              <a:ext uri="{FF2B5EF4-FFF2-40B4-BE49-F238E27FC236}">
                <a16:creationId xmlns:a16="http://schemas.microsoft.com/office/drawing/2014/main" id="{DE894765-37E0-C640-A5C2-EBCE12D25C17}"/>
              </a:ext>
            </a:extLst>
          </p:cNvPr>
          <p:cNvSpPr>
            <a:spLocks noGrp="1" noChangeArrowheads="1"/>
          </p:cNvSpPr>
          <p:nvPr>
            <p:ph type="ftr" sz="quarter" idx="10"/>
          </p:nvPr>
        </p:nvSpPr>
        <p:spPr>
          <a:ln/>
        </p:spPr>
        <p:txBody>
          <a:bodyPr/>
          <a:lstStyle>
            <a:lvl1pPr>
              <a:defRPr/>
            </a:lvl1pPr>
          </a:lstStyle>
          <a:p>
            <a:pPr>
              <a:defRPr/>
            </a:pPr>
            <a:r>
              <a:rPr lang="en-US"/>
              <a:t>SE8</a:t>
            </a:r>
          </a:p>
        </p:txBody>
      </p:sp>
      <p:sp>
        <p:nvSpPr>
          <p:cNvPr id="5" name="Rectangle 23">
            <a:extLst>
              <a:ext uri="{FF2B5EF4-FFF2-40B4-BE49-F238E27FC236}">
                <a16:creationId xmlns:a16="http://schemas.microsoft.com/office/drawing/2014/main" id="{863C3651-C6C9-629C-24C4-E7B8A66482D1}"/>
              </a:ext>
            </a:extLst>
          </p:cNvPr>
          <p:cNvSpPr txBox="1">
            <a:spLocks noChangeArrowheads="1"/>
          </p:cNvSpPr>
          <p:nvPr userDrawn="1"/>
        </p:nvSpPr>
        <p:spPr bwMode="auto">
          <a:xfrm>
            <a:off x="-438727" y="8883795"/>
            <a:ext cx="2013527" cy="26020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000" kern="1200">
                <a:solidFill>
                  <a:srgbClr val="262626"/>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5pPr>
            <a:lvl6pPr marL="22860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6pPr>
            <a:lvl7pPr marL="27432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7pPr>
            <a:lvl8pPr marL="32004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8pPr>
            <a:lvl9pPr marL="36576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9pPr>
          </a:lstStyle>
          <a:p>
            <a:pPr>
              <a:defRPr/>
            </a:pPr>
            <a:r>
              <a:rPr lang="en-US"/>
              <a:t>SK 4.0 - @SC Version</a:t>
            </a:r>
            <a:endParaRPr lang="en-US" dirty="0"/>
          </a:p>
        </p:txBody>
      </p:sp>
    </p:spTree>
    <p:extLst>
      <p:ext uri="{BB962C8B-B14F-4D97-AF65-F5344CB8AC3E}">
        <p14:creationId xmlns:p14="http://schemas.microsoft.com/office/powerpoint/2010/main" val="4111635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a:prstGeom prst="rect">
            <a:avLst/>
          </a:prstGeom>
        </p:spPr>
        <p:txBody>
          <a:bodyPr vert="horz"/>
          <a:lstStyle/>
          <a:p>
            <a:r>
              <a:rPr lang="en-CA"/>
              <a:t>Click to edit Master title style</a:t>
            </a:r>
            <a:endParaRPr lang="en-US"/>
          </a:p>
        </p:txBody>
      </p:sp>
      <p:sp>
        <p:nvSpPr>
          <p:cNvPr id="3" name="Content Placeholder 2"/>
          <p:cNvSpPr>
            <a:spLocks noGrp="1"/>
          </p:cNvSpPr>
          <p:nvPr>
            <p:ph sz="half" idx="1"/>
          </p:nvPr>
        </p:nvSpPr>
        <p:spPr>
          <a:xfrm>
            <a:off x="342900" y="2133600"/>
            <a:ext cx="3009900" cy="6034088"/>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3505200" y="2133600"/>
            <a:ext cx="3009900" cy="6034088"/>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Rectangle 23">
            <a:extLst>
              <a:ext uri="{FF2B5EF4-FFF2-40B4-BE49-F238E27FC236}">
                <a16:creationId xmlns:a16="http://schemas.microsoft.com/office/drawing/2014/main" id="{BCAD9143-BAEC-17EF-0577-8B45C1C98950}"/>
              </a:ext>
            </a:extLst>
          </p:cNvPr>
          <p:cNvSpPr>
            <a:spLocks noGrp="1" noChangeArrowheads="1"/>
          </p:cNvSpPr>
          <p:nvPr>
            <p:ph type="ftr" sz="quarter" idx="10"/>
          </p:nvPr>
        </p:nvSpPr>
        <p:spPr>
          <a:ln/>
        </p:spPr>
        <p:txBody>
          <a:bodyPr/>
          <a:lstStyle>
            <a:lvl1pPr>
              <a:defRPr/>
            </a:lvl1pPr>
          </a:lstStyle>
          <a:p>
            <a:pPr>
              <a:defRPr/>
            </a:pPr>
            <a:r>
              <a:rPr lang="en-US"/>
              <a:t>SE8</a:t>
            </a:r>
          </a:p>
        </p:txBody>
      </p:sp>
    </p:spTree>
    <p:extLst>
      <p:ext uri="{BB962C8B-B14F-4D97-AF65-F5344CB8AC3E}">
        <p14:creationId xmlns:p14="http://schemas.microsoft.com/office/powerpoint/2010/main" val="650875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a:prstGeom prst="rect">
            <a:avLst/>
          </a:prstGeom>
        </p:spPr>
        <p:txBody>
          <a:bodyPr vert="horz"/>
          <a:lstStyle>
            <a:lvl1pPr>
              <a:defRPr/>
            </a:lvl1pPr>
          </a:lstStyle>
          <a:p>
            <a:r>
              <a:rPr lang="en-CA"/>
              <a:t>Click to edit Master title style</a:t>
            </a:r>
            <a:endParaRPr lang="en-US"/>
          </a:p>
        </p:txBody>
      </p:sp>
      <p:sp>
        <p:nvSpPr>
          <p:cNvPr id="3" name="Text Placeholder 2"/>
          <p:cNvSpPr>
            <a:spLocks noGrp="1"/>
          </p:cNvSpPr>
          <p:nvPr>
            <p:ph type="body" idx="1"/>
          </p:nvPr>
        </p:nvSpPr>
        <p:spPr>
          <a:xfrm>
            <a:off x="342900" y="2046288"/>
            <a:ext cx="3030538" cy="85407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342900" y="2900363"/>
            <a:ext cx="3030538" cy="526732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3484563" y="2046288"/>
            <a:ext cx="3030537" cy="85407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3484563" y="2900363"/>
            <a:ext cx="3030537" cy="526732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Rectangle 23">
            <a:extLst>
              <a:ext uri="{FF2B5EF4-FFF2-40B4-BE49-F238E27FC236}">
                <a16:creationId xmlns:a16="http://schemas.microsoft.com/office/drawing/2014/main" id="{C7F8FF6A-45DE-0A81-BE95-5B96BFC0AB37}"/>
              </a:ext>
            </a:extLst>
          </p:cNvPr>
          <p:cNvSpPr>
            <a:spLocks noGrp="1" noChangeArrowheads="1"/>
          </p:cNvSpPr>
          <p:nvPr>
            <p:ph type="ftr" sz="quarter" idx="10"/>
          </p:nvPr>
        </p:nvSpPr>
        <p:spPr>
          <a:ln/>
        </p:spPr>
        <p:txBody>
          <a:bodyPr/>
          <a:lstStyle>
            <a:lvl1pPr>
              <a:defRPr/>
            </a:lvl1pPr>
          </a:lstStyle>
          <a:p>
            <a:pPr>
              <a:defRPr/>
            </a:pPr>
            <a:r>
              <a:rPr lang="en-US"/>
              <a:t>SE8</a:t>
            </a:r>
          </a:p>
        </p:txBody>
      </p:sp>
    </p:spTree>
    <p:extLst>
      <p:ext uri="{BB962C8B-B14F-4D97-AF65-F5344CB8AC3E}">
        <p14:creationId xmlns:p14="http://schemas.microsoft.com/office/powerpoint/2010/main" val="1721702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a:prstGeom prst="rect">
            <a:avLst/>
          </a:prstGeom>
        </p:spPr>
        <p:txBody>
          <a:bodyPr vert="horz"/>
          <a:lstStyle/>
          <a:p>
            <a:r>
              <a:rPr lang="en-CA"/>
              <a:t>Click to edit Master title style</a:t>
            </a:r>
            <a:endParaRPr lang="en-US"/>
          </a:p>
        </p:txBody>
      </p:sp>
      <p:sp>
        <p:nvSpPr>
          <p:cNvPr id="3" name="Rectangle 23">
            <a:extLst>
              <a:ext uri="{FF2B5EF4-FFF2-40B4-BE49-F238E27FC236}">
                <a16:creationId xmlns:a16="http://schemas.microsoft.com/office/drawing/2014/main" id="{5B340E07-2471-7A7F-2E78-728B86667466}"/>
              </a:ext>
            </a:extLst>
          </p:cNvPr>
          <p:cNvSpPr>
            <a:spLocks noGrp="1" noChangeArrowheads="1"/>
          </p:cNvSpPr>
          <p:nvPr>
            <p:ph type="ftr" sz="quarter" idx="10"/>
          </p:nvPr>
        </p:nvSpPr>
        <p:spPr>
          <a:ln/>
        </p:spPr>
        <p:txBody>
          <a:bodyPr/>
          <a:lstStyle>
            <a:lvl1pPr>
              <a:defRPr/>
            </a:lvl1pPr>
          </a:lstStyle>
          <a:p>
            <a:pPr>
              <a:defRPr/>
            </a:pPr>
            <a:r>
              <a:rPr lang="en-US"/>
              <a:t>SE8</a:t>
            </a:r>
          </a:p>
        </p:txBody>
      </p:sp>
    </p:spTree>
    <p:extLst>
      <p:ext uri="{BB962C8B-B14F-4D97-AF65-F5344CB8AC3E}">
        <p14:creationId xmlns:p14="http://schemas.microsoft.com/office/powerpoint/2010/main" val="3632225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a:extLst>
              <a:ext uri="{FF2B5EF4-FFF2-40B4-BE49-F238E27FC236}">
                <a16:creationId xmlns:a16="http://schemas.microsoft.com/office/drawing/2014/main" id="{6CD18932-6AB5-5951-4E89-E4F321764586}"/>
              </a:ext>
            </a:extLst>
          </p:cNvPr>
          <p:cNvSpPr>
            <a:spLocks noGrp="1" noChangeArrowheads="1"/>
          </p:cNvSpPr>
          <p:nvPr>
            <p:ph type="ftr" sz="quarter" idx="10"/>
          </p:nvPr>
        </p:nvSpPr>
        <p:spPr>
          <a:ln/>
        </p:spPr>
        <p:txBody>
          <a:bodyPr/>
          <a:lstStyle>
            <a:lvl1pPr>
              <a:defRPr/>
            </a:lvl1pPr>
          </a:lstStyle>
          <a:p>
            <a:pPr>
              <a:defRPr/>
            </a:pPr>
            <a:r>
              <a:rPr lang="en-US"/>
              <a:t>SE8</a:t>
            </a:r>
          </a:p>
        </p:txBody>
      </p:sp>
    </p:spTree>
    <p:extLst>
      <p:ext uri="{BB962C8B-B14F-4D97-AF65-F5344CB8AC3E}">
        <p14:creationId xmlns:p14="http://schemas.microsoft.com/office/powerpoint/2010/main" val="955470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a:prstGeom prst="rect">
            <a:avLst/>
          </a:prstGeom>
        </p:spPr>
        <p:txBody>
          <a:bodyPr vert="horz"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2681288" y="363538"/>
            <a:ext cx="3833812" cy="7804150"/>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342900" y="1912938"/>
            <a:ext cx="2255838" cy="6254750"/>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Rectangle 23">
            <a:extLst>
              <a:ext uri="{FF2B5EF4-FFF2-40B4-BE49-F238E27FC236}">
                <a16:creationId xmlns:a16="http://schemas.microsoft.com/office/drawing/2014/main" id="{621A93F1-A793-C2EF-D475-FB38B0CA8D91}"/>
              </a:ext>
            </a:extLst>
          </p:cNvPr>
          <p:cNvSpPr>
            <a:spLocks noGrp="1" noChangeArrowheads="1"/>
          </p:cNvSpPr>
          <p:nvPr>
            <p:ph type="ftr" sz="quarter" idx="10"/>
          </p:nvPr>
        </p:nvSpPr>
        <p:spPr>
          <a:ln/>
        </p:spPr>
        <p:txBody>
          <a:bodyPr/>
          <a:lstStyle>
            <a:lvl1pPr>
              <a:defRPr/>
            </a:lvl1pPr>
          </a:lstStyle>
          <a:p>
            <a:pPr>
              <a:defRPr/>
            </a:pPr>
            <a:r>
              <a:rPr lang="en-US"/>
              <a:t>SE8</a:t>
            </a:r>
          </a:p>
        </p:txBody>
      </p:sp>
    </p:spTree>
    <p:extLst>
      <p:ext uri="{BB962C8B-B14F-4D97-AF65-F5344CB8AC3E}">
        <p14:creationId xmlns:p14="http://schemas.microsoft.com/office/powerpoint/2010/main" val="3236627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a:prstGeom prst="rect">
            <a:avLst/>
          </a:prstGeom>
        </p:spPr>
        <p:txBody>
          <a:bodyPr vert="horz"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344613" y="817563"/>
            <a:ext cx="4114800" cy="54864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344613" y="7156450"/>
            <a:ext cx="4114800" cy="1073150"/>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Rectangle 23">
            <a:extLst>
              <a:ext uri="{FF2B5EF4-FFF2-40B4-BE49-F238E27FC236}">
                <a16:creationId xmlns:a16="http://schemas.microsoft.com/office/drawing/2014/main" id="{B8994C0D-3FF9-BE6A-F11F-6D1AFF6AFEFA}"/>
              </a:ext>
            </a:extLst>
          </p:cNvPr>
          <p:cNvSpPr>
            <a:spLocks noGrp="1" noChangeArrowheads="1"/>
          </p:cNvSpPr>
          <p:nvPr>
            <p:ph type="ftr" sz="quarter" idx="10"/>
          </p:nvPr>
        </p:nvSpPr>
        <p:spPr>
          <a:ln/>
        </p:spPr>
        <p:txBody>
          <a:bodyPr/>
          <a:lstStyle>
            <a:lvl1pPr>
              <a:defRPr/>
            </a:lvl1pPr>
          </a:lstStyle>
          <a:p>
            <a:pPr>
              <a:defRPr/>
            </a:pPr>
            <a:r>
              <a:rPr lang="en-US"/>
              <a:t>SE8</a:t>
            </a:r>
          </a:p>
        </p:txBody>
      </p:sp>
    </p:spTree>
    <p:extLst>
      <p:ext uri="{BB962C8B-B14F-4D97-AF65-F5344CB8AC3E}">
        <p14:creationId xmlns:p14="http://schemas.microsoft.com/office/powerpoint/2010/main" val="1115739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97EBEC4-FDA7-C71D-8EB4-0FCA47E9F477}"/>
              </a:ext>
            </a:extLst>
          </p:cNvPr>
          <p:cNvSpPr/>
          <p:nvPr userDrawn="1"/>
        </p:nvSpPr>
        <p:spPr>
          <a:xfrm>
            <a:off x="812800" y="381000"/>
            <a:ext cx="762000" cy="134938"/>
          </a:xfrm>
          <a:prstGeom prst="rect">
            <a:avLst/>
          </a:prstGeom>
          <a:solidFill>
            <a:srgbClr val="FFFFFF"/>
          </a:solidFill>
          <a:ln>
            <a:solidFill>
              <a:srgbClr val="FDFDF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rgbClr val="FEFFFE"/>
                </a:solidFill>
              </a:ln>
              <a:solidFill>
                <a:srgbClr val="FFFFFF"/>
              </a:solidFill>
            </a:endParaRPr>
          </a:p>
        </p:txBody>
      </p:sp>
      <p:sp>
        <p:nvSpPr>
          <p:cNvPr id="418839" name="Rectangle 23">
            <a:extLst>
              <a:ext uri="{FF2B5EF4-FFF2-40B4-BE49-F238E27FC236}">
                <a16:creationId xmlns:a16="http://schemas.microsoft.com/office/drawing/2014/main" id="{ECE809C1-BD90-9411-10E0-FA293B66E906}"/>
              </a:ext>
            </a:extLst>
          </p:cNvPr>
          <p:cNvSpPr>
            <a:spLocks noGrp="1" noChangeArrowheads="1"/>
          </p:cNvSpPr>
          <p:nvPr>
            <p:ph type="ftr" sz="quarter" idx="3"/>
          </p:nvPr>
        </p:nvSpPr>
        <p:spPr bwMode="auto">
          <a:xfrm>
            <a:off x="-438727" y="8883795"/>
            <a:ext cx="2013527" cy="26020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262626"/>
                </a:solidFill>
                <a:latin typeface="Arial" charset="0"/>
                <a:ea typeface="+mn-ea"/>
              </a:defRPr>
            </a:lvl1pPr>
          </a:lstStyle>
          <a:p>
            <a:pPr>
              <a:defRPr/>
            </a:pPr>
            <a:r>
              <a:rPr lang="en-US" dirty="0"/>
              <a:t>SK 4.0 - @SC Version</a:t>
            </a:r>
          </a:p>
        </p:txBody>
      </p:sp>
    </p:spTree>
  </p:cSld>
  <p:clrMap bg1="lt1" tx1="dk1" bg2="lt2" tx2="dk2" accent1="accent1" accent2="accent2" accent3="accent3" accent4="accent4" accent5="accent5" accent6="accent6" hlink="hlink" folHlink="folHlink"/>
  <p:sldLayoutIdLst>
    <p:sldLayoutId id="2147484020"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730C67-8B93-9C20-C7A3-329BA8B57004}"/>
              </a:ext>
            </a:extLst>
          </p:cNvPr>
          <p:cNvSpPr/>
          <p:nvPr/>
        </p:nvSpPr>
        <p:spPr bwMode="auto">
          <a:xfrm>
            <a:off x="4204010" y="4089961"/>
            <a:ext cx="2311328" cy="495688"/>
          </a:xfrm>
          <a:prstGeom prst="rect">
            <a:avLst/>
          </a:prstGeom>
          <a:solidFill>
            <a:srgbClr val="87A66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112" charset="0"/>
            </a:endParaRPr>
          </a:p>
        </p:txBody>
      </p:sp>
      <p:sp>
        <p:nvSpPr>
          <p:cNvPr id="6" name="Rectangle 5">
            <a:extLst>
              <a:ext uri="{FF2B5EF4-FFF2-40B4-BE49-F238E27FC236}">
                <a16:creationId xmlns:a16="http://schemas.microsoft.com/office/drawing/2014/main" id="{FF19C5BF-8791-AE29-E36D-680C009CF45A}"/>
              </a:ext>
            </a:extLst>
          </p:cNvPr>
          <p:cNvSpPr/>
          <p:nvPr/>
        </p:nvSpPr>
        <p:spPr bwMode="auto">
          <a:xfrm>
            <a:off x="405114" y="4695242"/>
            <a:ext cx="6092164" cy="3010226"/>
          </a:xfrm>
          <a:prstGeom prst="rect">
            <a:avLst/>
          </a:prstGeom>
          <a:solidFill>
            <a:srgbClr val="7C9867">
              <a:alpha val="18039"/>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112" charset="0"/>
            </a:endParaRPr>
          </a:p>
        </p:txBody>
      </p:sp>
      <p:sp>
        <p:nvSpPr>
          <p:cNvPr id="23" name="Text Box 1">
            <a:extLst>
              <a:ext uri="{FF2B5EF4-FFF2-40B4-BE49-F238E27FC236}">
                <a16:creationId xmlns:a16="http://schemas.microsoft.com/office/drawing/2014/main" id="{D899ACB9-C84A-BB4E-B047-75831E1E50F6}"/>
              </a:ext>
            </a:extLst>
          </p:cNvPr>
          <p:cNvSpPr txBox="1"/>
          <p:nvPr/>
        </p:nvSpPr>
        <p:spPr>
          <a:xfrm>
            <a:off x="326893" y="810782"/>
            <a:ext cx="6154616" cy="684803"/>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300"/>
              </a:spcAft>
            </a:pPr>
            <a:r>
              <a:rPr lang="en-US" sz="1200" b="1" kern="0" spc="-50" dirty="0">
                <a:latin typeface="Avenir Black" panose="02000503020000020003" pitchFamily="2" charset="0"/>
                <a:ea typeface="Calibri Light" charset="0"/>
                <a:cs typeface="Calibri Light" charset="0"/>
              </a:rPr>
              <a:t>LIVING THE BEST LIFE POSSIBLE…</a:t>
            </a:r>
          </a:p>
          <a:p>
            <a:pPr>
              <a:spcAft>
                <a:spcPts val="300"/>
              </a:spcAft>
            </a:pPr>
            <a:r>
              <a:rPr lang="en-US" sz="1200" kern="0" spc="-50" dirty="0">
                <a:latin typeface="Avenir Light" panose="020B0402020203020204" pitchFamily="34" charset="77"/>
                <a:ea typeface="Calibri Light" charset="0"/>
                <a:cs typeface="Calibri Light" charset="0"/>
              </a:rPr>
              <a:t>…with the money you have, </a:t>
            </a:r>
            <a:r>
              <a:rPr lang="en-US" sz="1200" dirty="0">
                <a:effectLst>
                  <a:outerShdw blurRad="25400" dist="38100" dir="2700000" algn="tl" rotWithShape="0">
                    <a:schemeClr val="bg1"/>
                  </a:outerShdw>
                </a:effectLst>
                <a:latin typeface="Avenir Light" panose="020B0402020203020204" pitchFamily="34" charset="77"/>
                <a:ea typeface="Calibri Light" charset="0"/>
                <a:cs typeface="Calibri" panose="020F0502020204030204" pitchFamily="34" charset="0"/>
              </a:rPr>
              <a:t>longer and larger than you ever thought possible is what we call Lifetime Total Wealth™.</a:t>
            </a:r>
            <a:endParaRPr lang="en-US" sz="1200" kern="0" spc="-50" dirty="0">
              <a:latin typeface="Avenir Light" panose="020B0402020203020204" pitchFamily="34" charset="77"/>
              <a:ea typeface="Calibri Light" charset="0"/>
              <a:cs typeface="Calibri Light" charset="0"/>
            </a:endParaRPr>
          </a:p>
        </p:txBody>
      </p:sp>
      <p:sp>
        <p:nvSpPr>
          <p:cNvPr id="9" name="Rectangle 23">
            <a:extLst>
              <a:ext uri="{FF2B5EF4-FFF2-40B4-BE49-F238E27FC236}">
                <a16:creationId xmlns:a16="http://schemas.microsoft.com/office/drawing/2014/main" id="{52CD4A38-232D-6D46-36B8-9CB1184D0330}"/>
              </a:ext>
            </a:extLst>
          </p:cNvPr>
          <p:cNvSpPr txBox="1">
            <a:spLocks noChangeArrowheads="1"/>
          </p:cNvSpPr>
          <p:nvPr/>
        </p:nvSpPr>
        <p:spPr bwMode="auto">
          <a:xfrm>
            <a:off x="342662" y="8863316"/>
            <a:ext cx="471393" cy="260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000" kern="1200">
                <a:solidFill>
                  <a:srgbClr val="262626"/>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5pPr>
            <a:lvl6pPr marL="22860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6pPr>
            <a:lvl7pPr marL="27432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7pPr>
            <a:lvl8pPr marL="32004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8pPr>
            <a:lvl9pPr marL="36576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9pPr>
          </a:lstStyle>
          <a:p>
            <a:pPr algn="l">
              <a:defRPr/>
            </a:pPr>
            <a:r>
              <a:rPr lang="en-US" sz="400" dirty="0"/>
              <a:t>5QAB 1.1</a:t>
            </a:r>
          </a:p>
        </p:txBody>
      </p:sp>
      <p:sp>
        <p:nvSpPr>
          <p:cNvPr id="14" name="Rectangle 23">
            <a:extLst>
              <a:ext uri="{FF2B5EF4-FFF2-40B4-BE49-F238E27FC236}">
                <a16:creationId xmlns:a16="http://schemas.microsoft.com/office/drawing/2014/main" id="{125FB000-2DAE-CD65-EBC7-7B1F48FF4176}"/>
              </a:ext>
            </a:extLst>
          </p:cNvPr>
          <p:cNvSpPr txBox="1">
            <a:spLocks noChangeArrowheads="1"/>
          </p:cNvSpPr>
          <p:nvPr/>
        </p:nvSpPr>
        <p:spPr bwMode="auto">
          <a:xfrm>
            <a:off x="5299409" y="8781275"/>
            <a:ext cx="1197869" cy="260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000" kern="1200">
                <a:solidFill>
                  <a:srgbClr val="262626"/>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5pPr>
            <a:lvl6pPr marL="22860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6pPr>
            <a:lvl7pPr marL="27432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7pPr>
            <a:lvl8pPr marL="32004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8pPr>
            <a:lvl9pPr marL="36576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9pPr>
          </a:lstStyle>
          <a:p>
            <a:pPr>
              <a:defRPr/>
            </a:pPr>
            <a:r>
              <a:rPr lang="en-US" sz="900" dirty="0"/>
              <a:t>Page 1 of 3</a:t>
            </a:r>
          </a:p>
        </p:txBody>
      </p:sp>
      <p:grpSp>
        <p:nvGrpSpPr>
          <p:cNvPr id="28" name="Group 27">
            <a:extLst>
              <a:ext uri="{FF2B5EF4-FFF2-40B4-BE49-F238E27FC236}">
                <a16:creationId xmlns:a16="http://schemas.microsoft.com/office/drawing/2014/main" id="{2A59E739-EA7F-4599-08AE-5431DE80704D}"/>
              </a:ext>
            </a:extLst>
          </p:cNvPr>
          <p:cNvGrpSpPr/>
          <p:nvPr/>
        </p:nvGrpSpPr>
        <p:grpSpPr>
          <a:xfrm>
            <a:off x="0" y="7922854"/>
            <a:ext cx="7101635" cy="461666"/>
            <a:chOff x="-121819" y="217054"/>
            <a:chExt cx="7101635" cy="461666"/>
          </a:xfrm>
        </p:grpSpPr>
        <p:sp>
          <p:nvSpPr>
            <p:cNvPr id="29" name="Title 1">
              <a:extLst>
                <a:ext uri="{FF2B5EF4-FFF2-40B4-BE49-F238E27FC236}">
                  <a16:creationId xmlns:a16="http://schemas.microsoft.com/office/drawing/2014/main" id="{9113F889-CA5F-66D3-7BC7-EB834D33BBC5}"/>
                </a:ext>
              </a:extLst>
            </p:cNvPr>
            <p:cNvSpPr txBox="1">
              <a:spLocks/>
            </p:cNvSpPr>
            <p:nvPr/>
          </p:nvSpPr>
          <p:spPr>
            <a:xfrm>
              <a:off x="-121819" y="278610"/>
              <a:ext cx="7101635" cy="369332"/>
            </a:xfrm>
            <a:prstGeom prst="rect">
              <a:avLst/>
            </a:prstGeom>
            <a:effectLst/>
          </p:spPr>
          <p:txBody>
            <a:bodyPr wrap="square">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a:lstStyle>
            <a:p>
              <a:r>
                <a:rPr lang="en-US" sz="1800" dirty="0">
                  <a:solidFill>
                    <a:srgbClr val="0F2143"/>
                  </a:solidFill>
                  <a:latin typeface="Monotype Corsiva" panose="03010101010201010101" pitchFamily="66" charset="0"/>
                  <a:ea typeface="Calibri Light" charset="0"/>
                  <a:cs typeface="Calibri" panose="020F0502020204030204" pitchFamily="34" charset="0"/>
                </a:rPr>
                <a:t>The Lifetime Total Care Journey™</a:t>
              </a:r>
              <a:endParaRPr lang="en-US" sz="1800" kern="0" dirty="0">
                <a:solidFill>
                  <a:srgbClr val="012144"/>
                </a:solidFill>
                <a:latin typeface="Monotype Corsiva" panose="03010101010201010101" pitchFamily="66" charset="0"/>
                <a:ea typeface="Calibri Light" charset="0"/>
                <a:cs typeface="Calibri" panose="020F0502020204030204" pitchFamily="34" charset="0"/>
              </a:endParaRPr>
            </a:p>
          </p:txBody>
        </p:sp>
        <p:pic>
          <p:nvPicPr>
            <p:cNvPr id="30" name="Picture 29" descr="Icon&#10;&#10;Description automatically generated">
              <a:extLst>
                <a:ext uri="{FF2B5EF4-FFF2-40B4-BE49-F238E27FC236}">
                  <a16:creationId xmlns:a16="http://schemas.microsoft.com/office/drawing/2014/main" id="{B0193DCC-C860-239A-0D70-B45D2031C011}"/>
                </a:ext>
              </a:extLst>
            </p:cNvPr>
            <p:cNvPicPr>
              <a:picLocks noChangeAspect="1"/>
            </p:cNvPicPr>
            <p:nvPr/>
          </p:nvPicPr>
          <p:blipFill>
            <a:blip r:embed="rId3"/>
            <a:stretch>
              <a:fillRect/>
            </a:stretch>
          </p:blipFill>
          <p:spPr>
            <a:xfrm>
              <a:off x="1289155" y="217054"/>
              <a:ext cx="664543" cy="461666"/>
            </a:xfrm>
            <a:prstGeom prst="rect">
              <a:avLst/>
            </a:prstGeom>
          </p:spPr>
        </p:pic>
      </p:grpSp>
      <p:sp>
        <p:nvSpPr>
          <p:cNvPr id="31" name="TextBox 30">
            <a:extLst>
              <a:ext uri="{FF2B5EF4-FFF2-40B4-BE49-F238E27FC236}">
                <a16:creationId xmlns:a16="http://schemas.microsoft.com/office/drawing/2014/main" id="{2E9DD01B-E3DA-37AD-A691-B894B294F643}"/>
              </a:ext>
            </a:extLst>
          </p:cNvPr>
          <p:cNvSpPr txBox="1"/>
          <p:nvPr/>
        </p:nvSpPr>
        <p:spPr>
          <a:xfrm>
            <a:off x="1510149" y="8439388"/>
            <a:ext cx="3479181" cy="523220"/>
          </a:xfrm>
          <a:prstGeom prst="rect">
            <a:avLst/>
          </a:prstGeom>
          <a:noFill/>
        </p:spPr>
        <p:txBody>
          <a:bodyPr wrap="square" rtlCol="0">
            <a:spAutoFit/>
          </a:bodyPr>
          <a:lstStyle/>
          <a:p>
            <a:pPr algn="ctr"/>
            <a:r>
              <a:rPr lang="en-US" sz="1400" dirty="0">
                <a:latin typeface="Monotype Corsiva" panose="03010101010201010101" pitchFamily="66" charset="0"/>
              </a:rPr>
              <a:t>Live the best life possible with the money you have, longer and larger than you ever thought possible.</a:t>
            </a:r>
          </a:p>
        </p:txBody>
      </p:sp>
      <p:grpSp>
        <p:nvGrpSpPr>
          <p:cNvPr id="32" name="Group 31">
            <a:extLst>
              <a:ext uri="{FF2B5EF4-FFF2-40B4-BE49-F238E27FC236}">
                <a16:creationId xmlns:a16="http://schemas.microsoft.com/office/drawing/2014/main" id="{F9B8E77D-EA8D-403C-B387-8E93A0357DC0}"/>
              </a:ext>
            </a:extLst>
          </p:cNvPr>
          <p:cNvGrpSpPr/>
          <p:nvPr/>
        </p:nvGrpSpPr>
        <p:grpSpPr>
          <a:xfrm>
            <a:off x="0" y="174635"/>
            <a:ext cx="6858000" cy="495688"/>
            <a:chOff x="0" y="685283"/>
            <a:chExt cx="6858000" cy="495688"/>
          </a:xfrm>
        </p:grpSpPr>
        <p:sp>
          <p:nvSpPr>
            <p:cNvPr id="33" name="Rectangle 32">
              <a:extLst>
                <a:ext uri="{FF2B5EF4-FFF2-40B4-BE49-F238E27FC236}">
                  <a16:creationId xmlns:a16="http://schemas.microsoft.com/office/drawing/2014/main" id="{4C00A994-90CC-A5F6-F692-9EAD6A38A23A}"/>
                </a:ext>
              </a:extLst>
            </p:cNvPr>
            <p:cNvSpPr/>
            <p:nvPr/>
          </p:nvSpPr>
          <p:spPr bwMode="auto">
            <a:xfrm>
              <a:off x="0" y="685283"/>
              <a:ext cx="6858000" cy="495688"/>
            </a:xfrm>
            <a:prstGeom prst="rect">
              <a:avLst/>
            </a:prstGeom>
            <a:solidFill>
              <a:srgbClr val="87A66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112" charset="0"/>
              </a:endParaRPr>
            </a:p>
          </p:txBody>
        </p:sp>
        <p:sp>
          <p:nvSpPr>
            <p:cNvPr id="34" name="Title 1">
              <a:extLst>
                <a:ext uri="{FF2B5EF4-FFF2-40B4-BE49-F238E27FC236}">
                  <a16:creationId xmlns:a16="http://schemas.microsoft.com/office/drawing/2014/main" id="{2A004C15-5A0B-C808-3397-1F450BB822A4}"/>
                </a:ext>
              </a:extLst>
            </p:cNvPr>
            <p:cNvSpPr txBox="1">
              <a:spLocks/>
            </p:cNvSpPr>
            <p:nvPr/>
          </p:nvSpPr>
          <p:spPr>
            <a:xfrm>
              <a:off x="794059" y="744512"/>
              <a:ext cx="5274970" cy="400110"/>
            </a:xfrm>
            <a:prstGeom prst="rect">
              <a:avLst/>
            </a:prstGeom>
            <a:effectLst/>
          </p:spPr>
          <p:txBody>
            <a:bodyPr>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a:lstStyle>
            <a:p>
              <a:r>
                <a:rPr lang="en-US" sz="2000" dirty="0">
                  <a:solidFill>
                    <a:schemeClr val="bg1"/>
                  </a:solidFill>
                  <a:effectLst>
                    <a:outerShdw blurRad="50800" dist="38100" dir="2700000" algn="tl" rotWithShape="0">
                      <a:prstClr val="black">
                        <a:alpha val="59805"/>
                      </a:prstClr>
                    </a:outerShdw>
                  </a:effectLst>
                  <a:latin typeface="Avenir" panose="02000503020000020003" pitchFamily="2" charset="0"/>
                  <a:ea typeface="Calibri Light" charset="0"/>
                  <a:cs typeface="Calibri" panose="020F0502020204030204" pitchFamily="34" charset="0"/>
                </a:rPr>
                <a:t>The Essential Answers Builder</a:t>
              </a:r>
              <a:endParaRPr lang="en-US" sz="2000" kern="0" dirty="0">
                <a:solidFill>
                  <a:schemeClr val="bg1"/>
                </a:solidFill>
                <a:effectLst>
                  <a:outerShdw blurRad="50800" dist="38100" dir="2700000" algn="tl" rotWithShape="0">
                    <a:prstClr val="black">
                      <a:alpha val="59805"/>
                    </a:prstClr>
                  </a:outerShdw>
                </a:effectLst>
                <a:latin typeface="Avenir" panose="02000503020000020003" pitchFamily="2" charset="0"/>
                <a:ea typeface="Calibri Light" charset="0"/>
                <a:cs typeface="Calibri" panose="020F0502020204030204" pitchFamily="34" charset="0"/>
              </a:endParaRPr>
            </a:p>
          </p:txBody>
        </p:sp>
      </p:grpSp>
      <p:sp>
        <p:nvSpPr>
          <p:cNvPr id="4" name="Text Box 1">
            <a:extLst>
              <a:ext uri="{FF2B5EF4-FFF2-40B4-BE49-F238E27FC236}">
                <a16:creationId xmlns:a16="http://schemas.microsoft.com/office/drawing/2014/main" id="{16F738D5-5C3A-1539-0955-F5594C10A382}"/>
              </a:ext>
            </a:extLst>
          </p:cNvPr>
          <p:cNvSpPr txBox="1"/>
          <p:nvPr/>
        </p:nvSpPr>
        <p:spPr>
          <a:xfrm>
            <a:off x="342662" y="4359150"/>
            <a:ext cx="5937814" cy="276999"/>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173038" lvl="0" indent="-173038">
              <a:spcAft>
                <a:spcPts val="600"/>
              </a:spcAft>
              <a:buFont typeface="+mj-lt"/>
              <a:buAutoNum type="arabicPeriod"/>
            </a:pPr>
            <a:r>
              <a:rPr lang="en-US" sz="1200" b="1" dirty="0">
                <a:effectLst/>
                <a:latin typeface="Avenir Light" panose="020B0402020203020204" pitchFamily="34" charset="77"/>
                <a:ea typeface="Calibri" panose="020F0502020204030204" pitchFamily="34" charset="0"/>
                <a:cs typeface="Times New Roman" panose="02020603050405020304" pitchFamily="18" charset="0"/>
              </a:rPr>
              <a:t>What are you most passionate about in life?</a:t>
            </a:r>
            <a:endParaRPr lang="en-CA" sz="1200" b="1" dirty="0">
              <a:effectLst/>
              <a:latin typeface="Avenir Light" panose="020B0402020203020204" pitchFamily="34" charset="77"/>
              <a:ea typeface="Calibri" panose="020F0502020204030204" pitchFamily="34" charset="0"/>
              <a:cs typeface="Times New Roman" panose="02020603050405020304" pitchFamily="18" charset="0"/>
            </a:endParaRPr>
          </a:p>
        </p:txBody>
      </p:sp>
      <p:sp>
        <p:nvSpPr>
          <p:cNvPr id="5" name="Text Box 1">
            <a:extLst>
              <a:ext uri="{FF2B5EF4-FFF2-40B4-BE49-F238E27FC236}">
                <a16:creationId xmlns:a16="http://schemas.microsoft.com/office/drawing/2014/main" id="{9D944493-9D05-A553-41FD-914A695E15FA}"/>
              </a:ext>
            </a:extLst>
          </p:cNvPr>
          <p:cNvSpPr txBox="1"/>
          <p:nvPr/>
        </p:nvSpPr>
        <p:spPr>
          <a:xfrm>
            <a:off x="326894" y="1450981"/>
            <a:ext cx="3849750" cy="3211135"/>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400"/>
              </a:spcAft>
            </a:pPr>
            <a:r>
              <a:rPr lang="en-US" sz="1200" kern="0" spc="-50" dirty="0">
                <a:latin typeface="Avenir Light" panose="020B0402020203020204" pitchFamily="34" charset="77"/>
                <a:ea typeface="Calibri Light" charset="0"/>
                <a:cs typeface="Calibri Light" charset="0"/>
              </a:rPr>
              <a:t>Sometimes, if you feel your financial advisor is too heavily focused on your financial capital, you may also feel your opportunities to have them understand how you define a successful, meaningful, and purposeful life are limited.</a:t>
            </a:r>
          </a:p>
          <a:p>
            <a:pPr>
              <a:spcAft>
                <a:spcPts val="400"/>
              </a:spcAft>
            </a:pPr>
            <a:r>
              <a:rPr lang="en-US" sz="1200" kern="0" spc="-50" dirty="0">
                <a:latin typeface="Avenir Light" panose="020B0402020203020204" pitchFamily="34" charset="77"/>
                <a:ea typeface="Calibri Light" charset="0"/>
                <a:cs typeface="Calibri Light" charset="0"/>
              </a:rPr>
              <a:t>The Essential Answers Builder can help you answer these essential questions for yourself, and it can give you what’s needed to engage advisors in a conversation about your definition of Lifetime Total Wealth™. </a:t>
            </a:r>
          </a:p>
          <a:p>
            <a:pPr>
              <a:spcAft>
                <a:spcPts val="400"/>
              </a:spcAft>
            </a:pPr>
            <a:r>
              <a:rPr lang="en-US" sz="1200" kern="0" spc="-50" dirty="0">
                <a:latin typeface="Avenir Light" panose="020B0402020203020204" pitchFamily="34" charset="77"/>
                <a:ea typeface="Calibri Light" charset="0"/>
                <a:cs typeface="Calibri Light" charset="0"/>
              </a:rPr>
              <a:t>Because we believe questions are the answer, we developed follow up questions to help you answer our Five Essential Questions.</a:t>
            </a:r>
          </a:p>
          <a:p>
            <a:pPr>
              <a:spcAft>
                <a:spcPts val="400"/>
              </a:spcAft>
            </a:pPr>
            <a:r>
              <a:rPr lang="en-US" sz="1000" kern="0" spc="-50" dirty="0">
                <a:latin typeface="Avenir Light" panose="020B0402020203020204" pitchFamily="34" charset="77"/>
                <a:ea typeface="Calibri Light" charset="0"/>
                <a:cs typeface="Calibri Light" charset="0"/>
              </a:rPr>
              <a:t>(NOTE: This exercise is deeply probing and difficult to complete in one sitting… if you feel at all overwhelmed, take your time, let things percolate and remember we are here to help.)</a:t>
            </a:r>
          </a:p>
          <a:p>
            <a:pPr>
              <a:spcAft>
                <a:spcPts val="400"/>
              </a:spcAft>
            </a:pPr>
            <a:r>
              <a:rPr lang="en-US" sz="1200" kern="0" spc="-50" dirty="0">
                <a:latin typeface="Avenir Light" panose="020B0402020203020204" pitchFamily="34" charset="77"/>
                <a:ea typeface="Calibri Light" charset="0"/>
                <a:cs typeface="Calibri Light" charset="0"/>
              </a:rPr>
              <a:t>Let’s get started.</a:t>
            </a:r>
          </a:p>
          <a:p>
            <a:pPr>
              <a:spcAft>
                <a:spcPts val="400"/>
              </a:spcAft>
            </a:pPr>
            <a:endParaRPr lang="en-US" sz="1200" kern="0" spc="-50" dirty="0">
              <a:latin typeface="Avenir Light" panose="020B0402020203020204" pitchFamily="34" charset="77"/>
              <a:ea typeface="Calibri Light" charset="0"/>
              <a:cs typeface="Calibri Light" charset="0"/>
            </a:endParaRPr>
          </a:p>
        </p:txBody>
      </p:sp>
      <p:sp>
        <p:nvSpPr>
          <p:cNvPr id="7" name="Text Box 1">
            <a:extLst>
              <a:ext uri="{FF2B5EF4-FFF2-40B4-BE49-F238E27FC236}">
                <a16:creationId xmlns:a16="http://schemas.microsoft.com/office/drawing/2014/main" id="{EC9C2571-DBB3-8B72-D04E-2DD6AC5DA6F3}"/>
              </a:ext>
            </a:extLst>
          </p:cNvPr>
          <p:cNvSpPr txBox="1"/>
          <p:nvPr/>
        </p:nvSpPr>
        <p:spPr>
          <a:xfrm>
            <a:off x="578358" y="4775515"/>
            <a:ext cx="5702118" cy="2816156"/>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28600" indent="-228600">
              <a:spcAft>
                <a:spcPts val="600"/>
              </a:spcAft>
              <a:buFont typeface="+mj-lt"/>
              <a:buAutoNum type="alphaLcPeriod"/>
            </a:pPr>
            <a:r>
              <a:rPr lang="en-US" sz="1200" kern="0" spc="-50" dirty="0">
                <a:latin typeface="Avenir Light" panose="020B0402020203020204" pitchFamily="34" charset="77"/>
                <a:ea typeface="Calibri Light" charset="0"/>
                <a:cs typeface="Calibri Light" charset="0"/>
              </a:rPr>
              <a:t>Who is most important to you?</a:t>
            </a:r>
          </a:p>
          <a:p>
            <a:pPr marL="228600" indent="-228600">
              <a:spcAft>
                <a:spcPts val="600"/>
              </a:spcAft>
              <a:buFont typeface="+mj-lt"/>
              <a:buAutoNum type="alphaLcPeriod"/>
            </a:pPr>
            <a:r>
              <a:rPr lang="en-US" sz="1200" kern="0" spc="-50" dirty="0">
                <a:latin typeface="Avenir Light" panose="020B0402020203020204" pitchFamily="34" charset="77"/>
                <a:ea typeface="Calibri Light" charset="0"/>
                <a:cs typeface="Calibri Light" charset="0"/>
              </a:rPr>
              <a:t>What do you want </a:t>
            </a:r>
            <a:r>
              <a:rPr lang="en-US" sz="1200" b="1" kern="0" spc="-50" dirty="0">
                <a:latin typeface="Avenir Light" panose="020B0402020203020204" pitchFamily="34" charset="77"/>
                <a:ea typeface="Calibri Light" charset="0"/>
                <a:cs typeface="Calibri Light" charset="0"/>
              </a:rPr>
              <a:t>for</a:t>
            </a:r>
            <a:r>
              <a:rPr lang="en-US" sz="1200" kern="0" spc="-50" dirty="0">
                <a:latin typeface="Avenir Light" panose="020B0402020203020204" pitchFamily="34" charset="77"/>
                <a:ea typeface="Calibri Light" charset="0"/>
                <a:cs typeface="Calibri Light" charset="0"/>
              </a:rPr>
              <a:t> them?</a:t>
            </a:r>
          </a:p>
          <a:p>
            <a:pPr marL="228600" indent="-228600">
              <a:spcAft>
                <a:spcPts val="600"/>
              </a:spcAft>
              <a:buFont typeface="+mj-lt"/>
              <a:buAutoNum type="alphaLcPeriod"/>
            </a:pPr>
            <a:r>
              <a:rPr lang="en-US" sz="1200" kern="0" spc="-50" dirty="0">
                <a:latin typeface="Avenir Light" panose="020B0402020203020204" pitchFamily="34" charset="77"/>
                <a:ea typeface="Calibri Light" charset="0"/>
                <a:cs typeface="Calibri Light" charset="0"/>
              </a:rPr>
              <a:t>What do you want </a:t>
            </a:r>
            <a:r>
              <a:rPr lang="en-US" sz="1200" b="1" kern="0" spc="-50" dirty="0">
                <a:latin typeface="Avenir Light" panose="020B0402020203020204" pitchFamily="34" charset="77"/>
                <a:ea typeface="Calibri Light" charset="0"/>
                <a:cs typeface="Calibri Light" charset="0"/>
              </a:rPr>
              <a:t>from</a:t>
            </a:r>
            <a:r>
              <a:rPr lang="en-US" sz="1200" kern="0" spc="-50" dirty="0">
                <a:latin typeface="Avenir Light" panose="020B0402020203020204" pitchFamily="34" charset="77"/>
                <a:ea typeface="Calibri Light" charset="0"/>
                <a:cs typeface="Calibri Light" charset="0"/>
              </a:rPr>
              <a:t> them?</a:t>
            </a:r>
          </a:p>
          <a:p>
            <a:pPr marL="228600" indent="-228600">
              <a:spcAft>
                <a:spcPts val="600"/>
              </a:spcAft>
              <a:buFont typeface="+mj-lt"/>
              <a:buAutoNum type="alphaLcPeriod"/>
            </a:pPr>
            <a:r>
              <a:rPr lang="en-US" sz="1200" kern="0" spc="-50" dirty="0">
                <a:latin typeface="Avenir Light" panose="020B0402020203020204" pitchFamily="34" charset="77"/>
                <a:ea typeface="Calibri Light" charset="0"/>
                <a:cs typeface="Calibri Light" charset="0"/>
              </a:rPr>
              <a:t>What groups, institutions or causes in your community do you value the most?</a:t>
            </a:r>
          </a:p>
          <a:p>
            <a:pPr marL="228600" indent="-228600">
              <a:spcAft>
                <a:spcPts val="600"/>
              </a:spcAft>
              <a:buFont typeface="+mj-lt"/>
              <a:buAutoNum type="alphaLcPeriod"/>
            </a:pPr>
            <a:r>
              <a:rPr lang="en-US" sz="1200" kern="0" spc="-50" dirty="0">
                <a:latin typeface="Avenir Light" panose="020B0402020203020204" pitchFamily="34" charset="77"/>
                <a:ea typeface="Calibri Light" charset="0"/>
                <a:cs typeface="Calibri Light" charset="0"/>
              </a:rPr>
              <a:t>What contribution are you making (or could be making) to your community that is meaningful to you and making a difference for others?</a:t>
            </a:r>
          </a:p>
          <a:p>
            <a:pPr marL="228600" indent="-228600">
              <a:spcAft>
                <a:spcPts val="600"/>
              </a:spcAft>
              <a:buFont typeface="+mj-lt"/>
              <a:buAutoNum type="alphaLcPeriod"/>
            </a:pPr>
            <a:r>
              <a:rPr lang="en-US" sz="1200" kern="0" spc="-50" dirty="0">
                <a:latin typeface="Avenir Light" panose="020B0402020203020204" pitchFamily="34" charset="77"/>
                <a:ea typeface="Calibri Light" charset="0"/>
                <a:cs typeface="Calibri Light" charset="0"/>
              </a:rPr>
              <a:t>What activity makes you the happiest?</a:t>
            </a:r>
          </a:p>
          <a:p>
            <a:pPr marL="228600" indent="-228600">
              <a:spcAft>
                <a:spcPts val="600"/>
              </a:spcAft>
              <a:buFont typeface="+mj-lt"/>
              <a:buAutoNum type="alphaLcPeriod"/>
            </a:pPr>
            <a:r>
              <a:rPr lang="en-US" sz="1200" kern="0" spc="-50" dirty="0">
                <a:latin typeface="Avenir Light" panose="020B0402020203020204" pitchFamily="34" charset="77"/>
                <a:ea typeface="Calibri Light" charset="0"/>
                <a:cs typeface="Calibri Light" charset="0"/>
              </a:rPr>
              <a:t>What activities give you energy and confidence?</a:t>
            </a:r>
          </a:p>
          <a:p>
            <a:pPr marL="228600" indent="-228600">
              <a:spcAft>
                <a:spcPts val="600"/>
              </a:spcAft>
              <a:buFont typeface="+mj-lt"/>
              <a:buAutoNum type="alphaLcPeriod"/>
            </a:pPr>
            <a:r>
              <a:rPr lang="en-US" sz="1200" kern="0" spc="-50" dirty="0">
                <a:latin typeface="Avenir Light" panose="020B0402020203020204" pitchFamily="34" charset="77"/>
                <a:ea typeface="Calibri Light" charset="0"/>
                <a:cs typeface="Calibri Light" charset="0"/>
              </a:rPr>
              <a:t>When are you most comfortable?</a:t>
            </a:r>
          </a:p>
          <a:p>
            <a:pPr marL="228600" indent="-228600">
              <a:spcAft>
                <a:spcPts val="600"/>
              </a:spcAft>
              <a:buFont typeface="+mj-lt"/>
              <a:buAutoNum type="alphaLcPeriod"/>
            </a:pPr>
            <a:r>
              <a:rPr lang="en-US" sz="1200" kern="0" spc="-50" dirty="0">
                <a:latin typeface="Avenir Light" panose="020B0402020203020204" pitchFamily="34" charset="77"/>
                <a:ea typeface="Calibri Light" charset="0"/>
                <a:cs typeface="Calibri Light" charset="0"/>
              </a:rPr>
              <a:t>Who do you want to be known as?</a:t>
            </a:r>
          </a:p>
          <a:p>
            <a:pPr marL="228600" indent="-228600">
              <a:spcAft>
                <a:spcPts val="600"/>
              </a:spcAft>
              <a:buFont typeface="+mj-lt"/>
              <a:buAutoNum type="alphaLcPeriod"/>
            </a:pPr>
            <a:r>
              <a:rPr lang="en-US" sz="1200" kern="0" spc="-50" dirty="0">
                <a:latin typeface="Avenir Light" panose="020B0402020203020204" pitchFamily="34" charset="77"/>
                <a:ea typeface="Calibri Light" charset="0"/>
                <a:cs typeface="Calibri Light" charset="0"/>
              </a:rPr>
              <a:t>What do you want to be remembered for?</a:t>
            </a:r>
          </a:p>
        </p:txBody>
      </p:sp>
      <p:grpSp>
        <p:nvGrpSpPr>
          <p:cNvPr id="13" name="Group 12">
            <a:extLst>
              <a:ext uri="{FF2B5EF4-FFF2-40B4-BE49-F238E27FC236}">
                <a16:creationId xmlns:a16="http://schemas.microsoft.com/office/drawing/2014/main" id="{B435F8BB-CE45-2F7A-0C0C-DDAF0036AA11}"/>
              </a:ext>
            </a:extLst>
          </p:cNvPr>
          <p:cNvGrpSpPr/>
          <p:nvPr/>
        </p:nvGrpSpPr>
        <p:grpSpPr>
          <a:xfrm>
            <a:off x="4204010" y="1302845"/>
            <a:ext cx="2293268" cy="2736206"/>
            <a:chOff x="4204010" y="1561172"/>
            <a:chExt cx="2293268" cy="2736206"/>
          </a:xfrm>
        </p:grpSpPr>
        <p:sp>
          <p:nvSpPr>
            <p:cNvPr id="12" name="Rectangle 11">
              <a:extLst>
                <a:ext uri="{FF2B5EF4-FFF2-40B4-BE49-F238E27FC236}">
                  <a16:creationId xmlns:a16="http://schemas.microsoft.com/office/drawing/2014/main" id="{AEA1ED79-BD04-2C81-8EB1-EC35955D3777}"/>
                </a:ext>
              </a:extLst>
            </p:cNvPr>
            <p:cNvSpPr/>
            <p:nvPr/>
          </p:nvSpPr>
          <p:spPr bwMode="auto">
            <a:xfrm>
              <a:off x="4204010" y="1561172"/>
              <a:ext cx="2293268" cy="2736206"/>
            </a:xfrm>
            <a:prstGeom prst="rect">
              <a:avLst/>
            </a:prstGeom>
            <a:noFill/>
            <a:ln w="9525" cap="flat" cmpd="sng" algn="ctr">
              <a:solidFill>
                <a:srgbClr val="4A7A1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112" charset="0"/>
              </a:endParaRPr>
            </a:p>
          </p:txBody>
        </p:sp>
        <p:sp>
          <p:nvSpPr>
            <p:cNvPr id="11" name="Text Box 6">
              <a:extLst>
                <a:ext uri="{FF2B5EF4-FFF2-40B4-BE49-F238E27FC236}">
                  <a16:creationId xmlns:a16="http://schemas.microsoft.com/office/drawing/2014/main" id="{A1E7ED0F-4616-6750-F765-2489BC5AF98A}"/>
                </a:ext>
              </a:extLst>
            </p:cNvPr>
            <p:cNvSpPr txBox="1"/>
            <p:nvPr/>
          </p:nvSpPr>
          <p:spPr>
            <a:xfrm>
              <a:off x="4285481" y="3864804"/>
              <a:ext cx="2130325" cy="34036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750" dirty="0">
                  <a:effectLst/>
                  <a:latin typeface="Calibri" panose="020F0502020204030204" pitchFamily="34" charset="0"/>
                  <a:ea typeface="Calibri" panose="020F0502020204030204" pitchFamily="34" charset="0"/>
                  <a:cs typeface="Times New Roman" panose="02020603050405020304" pitchFamily="18" charset="0"/>
                </a:rPr>
                <a:t>*Being You means having the freedom to joyfully pursue a life filled with purpose and significance.</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CA" sz="750" dirty="0">
                  <a:effectLst/>
                  <a:latin typeface="Calibri" panose="020F0502020204030204" pitchFamily="34" charset="0"/>
                  <a:ea typeface="Calibri" panose="020F0502020204030204" pitchFamily="34" charset="0"/>
                  <a:cs typeface="Times New Roman" panose="02020603050405020304" pitchFamily="18"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8" name="Text Box 1">
            <a:extLst>
              <a:ext uri="{FF2B5EF4-FFF2-40B4-BE49-F238E27FC236}">
                <a16:creationId xmlns:a16="http://schemas.microsoft.com/office/drawing/2014/main" id="{5F4BD776-97D0-BDFE-FB8E-5ECF251E89A2}"/>
              </a:ext>
            </a:extLst>
          </p:cNvPr>
          <p:cNvSpPr txBox="1"/>
          <p:nvPr/>
        </p:nvSpPr>
        <p:spPr>
          <a:xfrm>
            <a:off x="4176643" y="4154664"/>
            <a:ext cx="2379298" cy="415498"/>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400"/>
              </a:spcAft>
            </a:pPr>
            <a:r>
              <a:rPr lang="en-US" sz="1000" b="1" i="1" kern="0" spc="-50" dirty="0">
                <a:solidFill>
                  <a:schemeClr val="bg1"/>
                </a:solidFill>
                <a:latin typeface="Avenir Light" panose="020B0402020203020204" pitchFamily="34" charset="77"/>
                <a:ea typeface="Calibri Light" charset="0"/>
                <a:cs typeface="Calibri Light" charset="0"/>
              </a:rPr>
              <a:t>“The beginner chases the right answers. The master chases the right questions.”</a:t>
            </a:r>
            <a:endParaRPr lang="en-US" sz="1000" i="1" kern="0" spc="-50" dirty="0">
              <a:solidFill>
                <a:schemeClr val="bg1"/>
              </a:solidFill>
              <a:latin typeface="Avenir Light" panose="020B0402020203020204" pitchFamily="34" charset="77"/>
              <a:ea typeface="Calibri Light" charset="0"/>
              <a:cs typeface="Calibri Light" charset="0"/>
            </a:endParaRPr>
          </a:p>
        </p:txBody>
      </p:sp>
      <p:grpSp>
        <p:nvGrpSpPr>
          <p:cNvPr id="20" name="Group 19">
            <a:extLst>
              <a:ext uri="{FF2B5EF4-FFF2-40B4-BE49-F238E27FC236}">
                <a16:creationId xmlns:a16="http://schemas.microsoft.com/office/drawing/2014/main" id="{3E1F0E54-9922-C0E8-01CC-9463AFD61A7A}"/>
              </a:ext>
            </a:extLst>
          </p:cNvPr>
          <p:cNvGrpSpPr>
            <a:grpSpLocks noChangeAspect="1"/>
          </p:cNvGrpSpPr>
          <p:nvPr/>
        </p:nvGrpSpPr>
        <p:grpSpPr>
          <a:xfrm>
            <a:off x="4365691" y="1472933"/>
            <a:ext cx="2001201" cy="2005695"/>
            <a:chOff x="2674683" y="0"/>
            <a:chExt cx="6842633" cy="6858000"/>
          </a:xfrm>
        </p:grpSpPr>
        <p:pic>
          <p:nvPicPr>
            <p:cNvPr id="3" name="Picture 2" descr="A blue circle with a white circle with a person holding a heart&#10;&#10;AI-generated content may be incorrect.">
              <a:extLst>
                <a:ext uri="{FF2B5EF4-FFF2-40B4-BE49-F238E27FC236}">
                  <a16:creationId xmlns:a16="http://schemas.microsoft.com/office/drawing/2014/main" id="{64D6A978-7E0D-EEC4-CE15-954A4B5DE80A}"/>
                </a:ext>
              </a:extLst>
            </p:cNvPr>
            <p:cNvPicPr>
              <a:picLocks noChangeAspect="1"/>
            </p:cNvPicPr>
            <p:nvPr/>
          </p:nvPicPr>
          <p:blipFill>
            <a:blip r:embed="rId4"/>
            <a:stretch>
              <a:fillRect/>
            </a:stretch>
          </p:blipFill>
          <p:spPr>
            <a:xfrm>
              <a:off x="2674684" y="0"/>
              <a:ext cx="6842632" cy="6858000"/>
            </a:xfrm>
            <a:prstGeom prst="rect">
              <a:avLst/>
            </a:prstGeom>
          </p:spPr>
        </p:pic>
        <p:pic>
          <p:nvPicPr>
            <p:cNvPr id="16" name="Picture 15">
              <a:extLst>
                <a:ext uri="{FF2B5EF4-FFF2-40B4-BE49-F238E27FC236}">
                  <a16:creationId xmlns:a16="http://schemas.microsoft.com/office/drawing/2014/main" id="{6330017D-A886-7EF1-C761-1B4E697457A0}"/>
                </a:ext>
              </a:extLst>
            </p:cNvPr>
            <p:cNvPicPr>
              <a:picLocks noChangeAspect="1"/>
            </p:cNvPicPr>
            <p:nvPr/>
          </p:nvPicPr>
          <p:blipFill>
            <a:blip r:embed="rId5"/>
            <a:srcRect/>
            <a:stretch/>
          </p:blipFill>
          <p:spPr>
            <a:xfrm>
              <a:off x="2674684" y="0"/>
              <a:ext cx="6842631" cy="6858000"/>
            </a:xfrm>
            <a:prstGeom prst="rect">
              <a:avLst/>
            </a:prstGeom>
          </p:spPr>
        </p:pic>
        <p:pic>
          <p:nvPicPr>
            <p:cNvPr id="17" name="Picture 16">
              <a:extLst>
                <a:ext uri="{FF2B5EF4-FFF2-40B4-BE49-F238E27FC236}">
                  <a16:creationId xmlns:a16="http://schemas.microsoft.com/office/drawing/2014/main" id="{B73A265A-75AA-686F-0AF5-64B4DD34B076}"/>
                </a:ext>
              </a:extLst>
            </p:cNvPr>
            <p:cNvPicPr>
              <a:picLocks noChangeAspect="1"/>
            </p:cNvPicPr>
            <p:nvPr/>
          </p:nvPicPr>
          <p:blipFill>
            <a:blip r:embed="rId6"/>
            <a:srcRect l="9133" t="3662" r="2434" b="7706"/>
            <a:stretch>
              <a:fillRect/>
            </a:stretch>
          </p:blipFill>
          <p:spPr>
            <a:xfrm>
              <a:off x="2674683" y="0"/>
              <a:ext cx="6842632" cy="6857999"/>
            </a:xfrm>
            <a:prstGeom prst="rect">
              <a:avLst/>
            </a:prstGeom>
          </p:spPr>
        </p:pic>
        <p:pic>
          <p:nvPicPr>
            <p:cNvPr id="18" name="Picture 17">
              <a:extLst>
                <a:ext uri="{FF2B5EF4-FFF2-40B4-BE49-F238E27FC236}">
                  <a16:creationId xmlns:a16="http://schemas.microsoft.com/office/drawing/2014/main" id="{D63CF39D-6CCC-0AB2-3C14-D7C41E721DE3}"/>
                </a:ext>
              </a:extLst>
            </p:cNvPr>
            <p:cNvPicPr>
              <a:picLocks noChangeAspect="1"/>
            </p:cNvPicPr>
            <p:nvPr/>
          </p:nvPicPr>
          <p:blipFill>
            <a:blip r:embed="rId7"/>
            <a:srcRect b="22635"/>
            <a:stretch>
              <a:fillRect/>
            </a:stretch>
          </p:blipFill>
          <p:spPr>
            <a:xfrm>
              <a:off x="2674684" y="0"/>
              <a:ext cx="6842630" cy="5305648"/>
            </a:xfrm>
            <a:prstGeom prst="rect">
              <a:avLst/>
            </a:prstGeom>
          </p:spPr>
        </p:pic>
        <p:pic>
          <p:nvPicPr>
            <p:cNvPr id="19" name="Picture 18">
              <a:extLst>
                <a:ext uri="{FF2B5EF4-FFF2-40B4-BE49-F238E27FC236}">
                  <a16:creationId xmlns:a16="http://schemas.microsoft.com/office/drawing/2014/main" id="{D7D67744-C076-8E0D-03C0-4C91C10F1537}"/>
                </a:ext>
              </a:extLst>
            </p:cNvPr>
            <p:cNvPicPr>
              <a:picLocks noChangeAspect="1"/>
            </p:cNvPicPr>
            <p:nvPr/>
          </p:nvPicPr>
          <p:blipFill>
            <a:blip r:embed="rId8"/>
            <a:srcRect b="15814"/>
            <a:stretch>
              <a:fillRect/>
            </a:stretch>
          </p:blipFill>
          <p:spPr>
            <a:xfrm>
              <a:off x="2674685" y="1"/>
              <a:ext cx="6842630" cy="5773478"/>
            </a:xfrm>
            <a:prstGeom prst="rect">
              <a:avLst/>
            </a:prstGeom>
          </p:spPr>
        </p:pic>
      </p:grpSp>
    </p:spTree>
    <p:extLst>
      <p:ext uri="{BB962C8B-B14F-4D97-AF65-F5344CB8AC3E}">
        <p14:creationId xmlns:p14="http://schemas.microsoft.com/office/powerpoint/2010/main" val="3484833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19C5BF-8791-AE29-E36D-680C009CF45A}"/>
              </a:ext>
            </a:extLst>
          </p:cNvPr>
          <p:cNvSpPr/>
          <p:nvPr/>
        </p:nvSpPr>
        <p:spPr bwMode="auto">
          <a:xfrm>
            <a:off x="405114" y="1290802"/>
            <a:ext cx="6092164" cy="3010226"/>
          </a:xfrm>
          <a:prstGeom prst="rect">
            <a:avLst/>
          </a:prstGeom>
          <a:solidFill>
            <a:srgbClr val="7C9867">
              <a:alpha val="18039"/>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112" charset="0"/>
            </a:endParaRPr>
          </a:p>
        </p:txBody>
      </p:sp>
      <p:sp>
        <p:nvSpPr>
          <p:cNvPr id="9" name="Rectangle 23">
            <a:extLst>
              <a:ext uri="{FF2B5EF4-FFF2-40B4-BE49-F238E27FC236}">
                <a16:creationId xmlns:a16="http://schemas.microsoft.com/office/drawing/2014/main" id="{52CD4A38-232D-6D46-36B8-9CB1184D0330}"/>
              </a:ext>
            </a:extLst>
          </p:cNvPr>
          <p:cNvSpPr txBox="1">
            <a:spLocks noChangeArrowheads="1"/>
          </p:cNvSpPr>
          <p:nvPr/>
        </p:nvSpPr>
        <p:spPr bwMode="auto">
          <a:xfrm>
            <a:off x="342662" y="8863316"/>
            <a:ext cx="471393" cy="260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000" kern="1200">
                <a:solidFill>
                  <a:srgbClr val="262626"/>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5pPr>
            <a:lvl6pPr marL="22860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6pPr>
            <a:lvl7pPr marL="27432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7pPr>
            <a:lvl8pPr marL="32004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8pPr>
            <a:lvl9pPr marL="36576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9pPr>
          </a:lstStyle>
          <a:p>
            <a:pPr algn="l">
              <a:defRPr/>
            </a:pPr>
            <a:r>
              <a:rPr lang="en-US" sz="400" dirty="0"/>
              <a:t>5QAB 1.1</a:t>
            </a:r>
          </a:p>
        </p:txBody>
      </p:sp>
      <p:sp>
        <p:nvSpPr>
          <p:cNvPr id="14" name="Rectangle 23">
            <a:extLst>
              <a:ext uri="{FF2B5EF4-FFF2-40B4-BE49-F238E27FC236}">
                <a16:creationId xmlns:a16="http://schemas.microsoft.com/office/drawing/2014/main" id="{125FB000-2DAE-CD65-EBC7-7B1F48FF4176}"/>
              </a:ext>
            </a:extLst>
          </p:cNvPr>
          <p:cNvSpPr txBox="1">
            <a:spLocks noChangeArrowheads="1"/>
          </p:cNvSpPr>
          <p:nvPr/>
        </p:nvSpPr>
        <p:spPr bwMode="auto">
          <a:xfrm>
            <a:off x="5299409" y="8781275"/>
            <a:ext cx="1197869" cy="260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000" kern="1200">
                <a:solidFill>
                  <a:srgbClr val="262626"/>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5pPr>
            <a:lvl6pPr marL="22860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6pPr>
            <a:lvl7pPr marL="27432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7pPr>
            <a:lvl8pPr marL="32004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8pPr>
            <a:lvl9pPr marL="36576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9pPr>
          </a:lstStyle>
          <a:p>
            <a:pPr>
              <a:defRPr/>
            </a:pPr>
            <a:r>
              <a:rPr lang="en-US" sz="900" dirty="0"/>
              <a:t>Page 2 of 3</a:t>
            </a:r>
          </a:p>
        </p:txBody>
      </p:sp>
      <p:sp>
        <p:nvSpPr>
          <p:cNvPr id="33" name="Rectangle 32">
            <a:extLst>
              <a:ext uri="{FF2B5EF4-FFF2-40B4-BE49-F238E27FC236}">
                <a16:creationId xmlns:a16="http://schemas.microsoft.com/office/drawing/2014/main" id="{4C00A994-90CC-A5F6-F692-9EAD6A38A23A}"/>
              </a:ext>
            </a:extLst>
          </p:cNvPr>
          <p:cNvSpPr/>
          <p:nvPr/>
        </p:nvSpPr>
        <p:spPr bwMode="auto">
          <a:xfrm>
            <a:off x="0" y="368945"/>
            <a:ext cx="6858000" cy="495688"/>
          </a:xfrm>
          <a:prstGeom prst="rect">
            <a:avLst/>
          </a:prstGeom>
          <a:solidFill>
            <a:srgbClr val="87A66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112" charset="0"/>
            </a:endParaRPr>
          </a:p>
        </p:txBody>
      </p:sp>
      <p:sp>
        <p:nvSpPr>
          <p:cNvPr id="4" name="Text Box 1">
            <a:extLst>
              <a:ext uri="{FF2B5EF4-FFF2-40B4-BE49-F238E27FC236}">
                <a16:creationId xmlns:a16="http://schemas.microsoft.com/office/drawing/2014/main" id="{16F738D5-5C3A-1539-0955-F5594C10A382}"/>
              </a:ext>
            </a:extLst>
          </p:cNvPr>
          <p:cNvSpPr txBox="1"/>
          <p:nvPr/>
        </p:nvSpPr>
        <p:spPr>
          <a:xfrm>
            <a:off x="342662" y="954710"/>
            <a:ext cx="5937814" cy="276999"/>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lvl="0">
              <a:spcAft>
                <a:spcPts val="600"/>
              </a:spcAft>
            </a:pPr>
            <a:r>
              <a:rPr lang="en-US" sz="1200" b="1" dirty="0">
                <a:effectLst/>
                <a:latin typeface="Avenir Light" panose="020B0402020203020204" pitchFamily="34" charset="77"/>
                <a:ea typeface="Calibri" panose="020F0502020204030204" pitchFamily="34" charset="0"/>
                <a:cs typeface="Times New Roman" panose="02020603050405020304" pitchFamily="18" charset="0"/>
              </a:rPr>
              <a:t>2. What significant challenges have you faced and how have they changed you?</a:t>
            </a:r>
            <a:endParaRPr lang="en-CA" sz="1200" b="1" dirty="0">
              <a:effectLst/>
              <a:latin typeface="Avenir Light" panose="020B0402020203020204" pitchFamily="34" charset="77"/>
              <a:ea typeface="Calibri" panose="020F0502020204030204" pitchFamily="34" charset="0"/>
              <a:cs typeface="Times New Roman" panose="02020603050405020304" pitchFamily="18" charset="0"/>
            </a:endParaRPr>
          </a:p>
        </p:txBody>
      </p:sp>
      <p:sp>
        <p:nvSpPr>
          <p:cNvPr id="7" name="Text Box 1">
            <a:extLst>
              <a:ext uri="{FF2B5EF4-FFF2-40B4-BE49-F238E27FC236}">
                <a16:creationId xmlns:a16="http://schemas.microsoft.com/office/drawing/2014/main" id="{EC9C2571-DBB3-8B72-D04E-2DD6AC5DA6F3}"/>
              </a:ext>
            </a:extLst>
          </p:cNvPr>
          <p:cNvSpPr txBox="1"/>
          <p:nvPr/>
        </p:nvSpPr>
        <p:spPr>
          <a:xfrm>
            <a:off x="549718" y="1371075"/>
            <a:ext cx="5702118" cy="2816156"/>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28600" indent="-228600">
              <a:spcAft>
                <a:spcPts val="600"/>
              </a:spcAft>
              <a:buFont typeface="+mj-lt"/>
              <a:buAutoNum type="alphaLcPeriod"/>
            </a:pPr>
            <a:r>
              <a:rPr lang="en-US" sz="1200" kern="0" spc="-50" dirty="0">
                <a:latin typeface="Avenir Light" panose="020B0402020203020204" pitchFamily="34" charset="77"/>
                <a:ea typeface="Calibri Light" charset="0"/>
                <a:cs typeface="Calibri Light" charset="0"/>
              </a:rPr>
              <a:t>List the top 5 challenges you have faced  so far.</a:t>
            </a:r>
          </a:p>
          <a:p>
            <a:pPr marL="228600" indent="-228600">
              <a:spcAft>
                <a:spcPts val="600"/>
              </a:spcAft>
              <a:buFont typeface="+mj-lt"/>
              <a:buAutoNum type="alphaLcPeriod"/>
            </a:pPr>
            <a:r>
              <a:rPr lang="en-US" sz="1200" kern="0" spc="-50" dirty="0">
                <a:latin typeface="Avenir Light" panose="020B0402020203020204" pitchFamily="34" charset="77"/>
                <a:ea typeface="Calibri Light" charset="0"/>
                <a:cs typeface="Calibri Light" charset="0"/>
              </a:rPr>
              <a:t>If you notice any similarities between them, what are they?</a:t>
            </a:r>
          </a:p>
          <a:p>
            <a:pPr marL="228600" indent="-228600">
              <a:spcAft>
                <a:spcPts val="600"/>
              </a:spcAft>
              <a:buFont typeface="+mj-lt"/>
              <a:buAutoNum type="alphaLcPeriod"/>
            </a:pPr>
            <a:r>
              <a:rPr lang="en-US" sz="1200" kern="0" spc="-50" dirty="0">
                <a:latin typeface="Avenir Light" panose="020B0402020203020204" pitchFamily="34" charset="77"/>
                <a:ea typeface="Calibri Light" charset="0"/>
                <a:cs typeface="Calibri Light" charset="0"/>
              </a:rPr>
              <a:t>When facing these challenges, what strengths have you relied upon?</a:t>
            </a:r>
          </a:p>
          <a:p>
            <a:pPr marL="228600" indent="-228600">
              <a:spcAft>
                <a:spcPts val="600"/>
              </a:spcAft>
              <a:buFont typeface="+mj-lt"/>
              <a:buAutoNum type="alphaLcPeriod"/>
            </a:pPr>
            <a:r>
              <a:rPr lang="en-US" sz="1200" kern="0" spc="-50" dirty="0">
                <a:latin typeface="Avenir Light" panose="020B0402020203020204" pitchFamily="34" charset="77"/>
                <a:ea typeface="Calibri Light" charset="0"/>
                <a:cs typeface="Calibri Light" charset="0"/>
              </a:rPr>
              <a:t>When facing these challenges, who have you turned to for help?</a:t>
            </a:r>
          </a:p>
          <a:p>
            <a:pPr marL="228600" indent="-228600">
              <a:spcAft>
                <a:spcPts val="600"/>
              </a:spcAft>
              <a:buFont typeface="+mj-lt"/>
              <a:buAutoNum type="alphaLcPeriod"/>
            </a:pPr>
            <a:r>
              <a:rPr lang="en-US" sz="1200" kern="0" spc="-50" dirty="0">
                <a:latin typeface="Avenir Light" panose="020B0402020203020204" pitchFamily="34" charset="77"/>
                <a:ea typeface="Calibri Light" charset="0"/>
                <a:cs typeface="Calibri Light" charset="0"/>
              </a:rPr>
              <a:t>If you sought help, what did you feel while deciding to ask for help?</a:t>
            </a:r>
          </a:p>
          <a:p>
            <a:pPr marL="228600" indent="-228600">
              <a:spcAft>
                <a:spcPts val="600"/>
              </a:spcAft>
              <a:buFont typeface="+mj-lt"/>
              <a:buAutoNum type="alphaLcPeriod"/>
            </a:pPr>
            <a:r>
              <a:rPr lang="en-US" sz="1200" kern="0" spc="-50" dirty="0">
                <a:latin typeface="Avenir Light" panose="020B0402020203020204" pitchFamily="34" charset="77"/>
                <a:ea typeface="Calibri Light" charset="0"/>
                <a:cs typeface="Calibri Light" charset="0"/>
              </a:rPr>
              <a:t>If you asked for it and help was given, how did you feel receiving the help provided?</a:t>
            </a:r>
          </a:p>
          <a:p>
            <a:pPr marL="228600" indent="-228600">
              <a:spcAft>
                <a:spcPts val="600"/>
              </a:spcAft>
              <a:buFont typeface="+mj-lt"/>
              <a:buAutoNum type="alphaLcPeriod"/>
            </a:pPr>
            <a:r>
              <a:rPr lang="en-US" sz="1200" kern="0" spc="-50" dirty="0">
                <a:latin typeface="Avenir Light" panose="020B0402020203020204" pitchFamily="34" charset="77"/>
                <a:ea typeface="Calibri Light" charset="0"/>
                <a:cs typeface="Calibri Light" charset="0"/>
              </a:rPr>
              <a:t>Thinking about how these significant challenges impacted you, what lessons did you learn?</a:t>
            </a:r>
          </a:p>
          <a:p>
            <a:pPr marL="228600" indent="-228600">
              <a:spcAft>
                <a:spcPts val="600"/>
              </a:spcAft>
              <a:buFont typeface="+mj-lt"/>
              <a:buAutoNum type="alphaLcPeriod"/>
            </a:pPr>
            <a:r>
              <a:rPr lang="en-US" sz="1200" kern="0" spc="-50" dirty="0">
                <a:latin typeface="Avenir Light" panose="020B0402020203020204" pitchFamily="34" charset="77"/>
                <a:ea typeface="Calibri Light" charset="0"/>
                <a:cs typeface="Calibri Light" charset="0"/>
              </a:rPr>
              <a:t>How has facing these challenges made you stronger? </a:t>
            </a:r>
          </a:p>
          <a:p>
            <a:pPr marL="228600" indent="-228600">
              <a:spcAft>
                <a:spcPts val="600"/>
              </a:spcAft>
              <a:buFont typeface="+mj-lt"/>
              <a:buAutoNum type="alphaLcPeriod"/>
            </a:pPr>
            <a:r>
              <a:rPr lang="en-US" sz="1200" kern="0" spc="-50" dirty="0">
                <a:latin typeface="Avenir Light" panose="020B0402020203020204" pitchFamily="34" charset="77"/>
                <a:ea typeface="Calibri Light" charset="0"/>
                <a:cs typeface="Calibri Light" charset="0"/>
              </a:rPr>
              <a:t>What specifically are you better at doing and more capable of managing?</a:t>
            </a:r>
          </a:p>
          <a:p>
            <a:pPr marL="228600" indent="-228600">
              <a:spcAft>
                <a:spcPts val="600"/>
              </a:spcAft>
              <a:buFont typeface="+mj-lt"/>
              <a:buAutoNum type="alphaLcPeriod"/>
            </a:pPr>
            <a:r>
              <a:rPr lang="en-US" sz="1200" kern="0" spc="-50" dirty="0">
                <a:latin typeface="Avenir Light" panose="020B0402020203020204" pitchFamily="34" charset="77"/>
                <a:ea typeface="Calibri Light" charset="0"/>
                <a:cs typeface="Calibri Light" charset="0"/>
              </a:rPr>
              <a:t>What new opportunities opened up because you faced these challenges?</a:t>
            </a:r>
          </a:p>
        </p:txBody>
      </p:sp>
      <p:sp>
        <p:nvSpPr>
          <p:cNvPr id="10" name="Rectangle 9">
            <a:extLst>
              <a:ext uri="{FF2B5EF4-FFF2-40B4-BE49-F238E27FC236}">
                <a16:creationId xmlns:a16="http://schemas.microsoft.com/office/drawing/2014/main" id="{CB772E42-39EC-DAC7-E71E-BB3C6EF824FB}"/>
              </a:ext>
            </a:extLst>
          </p:cNvPr>
          <p:cNvSpPr/>
          <p:nvPr/>
        </p:nvSpPr>
        <p:spPr bwMode="auto">
          <a:xfrm>
            <a:off x="405114" y="4781098"/>
            <a:ext cx="6092164" cy="2972653"/>
          </a:xfrm>
          <a:prstGeom prst="rect">
            <a:avLst/>
          </a:prstGeom>
          <a:solidFill>
            <a:srgbClr val="7C9867">
              <a:alpha val="18039"/>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112" charset="0"/>
            </a:endParaRPr>
          </a:p>
        </p:txBody>
      </p:sp>
      <p:sp>
        <p:nvSpPr>
          <p:cNvPr id="11" name="Text Box 1">
            <a:extLst>
              <a:ext uri="{FF2B5EF4-FFF2-40B4-BE49-F238E27FC236}">
                <a16:creationId xmlns:a16="http://schemas.microsoft.com/office/drawing/2014/main" id="{50311EEE-25C4-3742-DC8F-6DF58B7B3F2E}"/>
              </a:ext>
            </a:extLst>
          </p:cNvPr>
          <p:cNvSpPr txBox="1"/>
          <p:nvPr/>
        </p:nvSpPr>
        <p:spPr>
          <a:xfrm>
            <a:off x="342662" y="4445006"/>
            <a:ext cx="5937814" cy="276999"/>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lvl="0">
              <a:spcAft>
                <a:spcPts val="600"/>
              </a:spcAft>
            </a:pPr>
            <a:r>
              <a:rPr lang="en-US" sz="1200" b="1" dirty="0">
                <a:effectLst/>
                <a:latin typeface="Avenir Light" panose="020B0402020203020204" pitchFamily="34" charset="77"/>
                <a:ea typeface="Calibri" panose="020F0502020204030204" pitchFamily="34" charset="0"/>
                <a:cs typeface="Times New Roman" panose="02020603050405020304" pitchFamily="18" charset="0"/>
              </a:rPr>
              <a:t>3. What principles and values guide your decision making?</a:t>
            </a:r>
            <a:endParaRPr lang="en-CA" sz="1200" b="1" dirty="0">
              <a:effectLst/>
              <a:latin typeface="Avenir Light" panose="020B0402020203020204" pitchFamily="34" charset="77"/>
              <a:ea typeface="Calibri" panose="020F0502020204030204" pitchFamily="34" charset="0"/>
              <a:cs typeface="Times New Roman" panose="02020603050405020304" pitchFamily="18" charset="0"/>
            </a:endParaRPr>
          </a:p>
        </p:txBody>
      </p:sp>
      <p:sp>
        <p:nvSpPr>
          <p:cNvPr id="12" name="Text Box 1">
            <a:extLst>
              <a:ext uri="{FF2B5EF4-FFF2-40B4-BE49-F238E27FC236}">
                <a16:creationId xmlns:a16="http://schemas.microsoft.com/office/drawing/2014/main" id="{6EC74941-C790-7355-AC14-FCBA254A15CB}"/>
              </a:ext>
            </a:extLst>
          </p:cNvPr>
          <p:cNvSpPr txBox="1"/>
          <p:nvPr/>
        </p:nvSpPr>
        <p:spPr>
          <a:xfrm>
            <a:off x="549718" y="4843081"/>
            <a:ext cx="5702118" cy="2816156"/>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28600" indent="-228600">
              <a:spcAft>
                <a:spcPts val="600"/>
              </a:spcAft>
              <a:buFont typeface="+mj-lt"/>
              <a:buAutoNum type="alphaLcPeriod"/>
            </a:pPr>
            <a:r>
              <a:rPr lang="en-US" sz="1200" kern="0" spc="-50" dirty="0">
                <a:latin typeface="Avenir Light" panose="020B0402020203020204" pitchFamily="34" charset="77"/>
                <a:ea typeface="Calibri Light" charset="0"/>
                <a:cs typeface="Calibri Light" charset="0"/>
              </a:rPr>
              <a:t>Complete this sentence, “No matter how bad things get I will never…”</a:t>
            </a:r>
          </a:p>
          <a:p>
            <a:pPr marL="228600" indent="-228600">
              <a:spcAft>
                <a:spcPts val="600"/>
              </a:spcAft>
              <a:buFont typeface="+mj-lt"/>
              <a:buAutoNum type="alphaLcPeriod"/>
            </a:pPr>
            <a:r>
              <a:rPr lang="en-US" sz="1200" kern="0" spc="-50" dirty="0">
                <a:latin typeface="Avenir Light" panose="020B0402020203020204" pitchFamily="34" charset="77"/>
                <a:ea typeface="Calibri Light" charset="0"/>
                <a:cs typeface="Calibri Light" charset="0"/>
              </a:rPr>
              <a:t>Complete this sentence, “No matter how much money I have, I will never…”</a:t>
            </a:r>
          </a:p>
          <a:p>
            <a:pPr marL="228600" indent="-228600">
              <a:spcAft>
                <a:spcPts val="600"/>
              </a:spcAft>
              <a:buFont typeface="+mj-lt"/>
              <a:buAutoNum type="alphaLcPeriod"/>
            </a:pPr>
            <a:r>
              <a:rPr lang="en-US" sz="1200" kern="0" spc="-50" dirty="0">
                <a:latin typeface="Avenir Light" panose="020B0402020203020204" pitchFamily="34" charset="77"/>
                <a:ea typeface="Calibri Light" charset="0"/>
                <a:cs typeface="Calibri Light" charset="0"/>
              </a:rPr>
              <a:t>What do you think made your parents they way they are (or were)?</a:t>
            </a:r>
          </a:p>
          <a:p>
            <a:pPr marL="228600" indent="-228600">
              <a:spcAft>
                <a:spcPts val="600"/>
              </a:spcAft>
              <a:buFont typeface="+mj-lt"/>
              <a:buAutoNum type="alphaLcPeriod"/>
            </a:pPr>
            <a:r>
              <a:rPr lang="en-US" sz="1200" kern="0" spc="-50" dirty="0">
                <a:latin typeface="Avenir Light" panose="020B0402020203020204" pitchFamily="34" charset="77"/>
                <a:ea typeface="Calibri Light" charset="0"/>
                <a:cs typeface="Calibri Light" charset="0"/>
              </a:rPr>
              <a:t>Who is the one person you most respect in the world?</a:t>
            </a:r>
          </a:p>
          <a:p>
            <a:pPr marL="228600" indent="-228600">
              <a:spcAft>
                <a:spcPts val="600"/>
              </a:spcAft>
              <a:buFont typeface="+mj-lt"/>
              <a:buAutoNum type="alphaLcPeriod"/>
            </a:pPr>
            <a:r>
              <a:rPr lang="en-US" sz="1200" kern="0" spc="-50" dirty="0">
                <a:latin typeface="Avenir Light" panose="020B0402020203020204" pitchFamily="34" charset="77"/>
                <a:ea typeface="Calibri Light" charset="0"/>
                <a:cs typeface="Calibri Light" charset="0"/>
              </a:rPr>
              <a:t>Why?</a:t>
            </a:r>
          </a:p>
          <a:p>
            <a:pPr marL="228600" indent="-228600">
              <a:spcAft>
                <a:spcPts val="600"/>
              </a:spcAft>
              <a:buFont typeface="+mj-lt"/>
              <a:buAutoNum type="alphaLcPeriod"/>
            </a:pPr>
            <a:r>
              <a:rPr lang="en-US" sz="1200" kern="0" spc="-50" dirty="0">
                <a:latin typeface="Avenir Light" panose="020B0402020203020204" pitchFamily="34" charset="77"/>
                <a:ea typeface="Calibri Light" charset="0"/>
                <a:cs typeface="Calibri Light" charset="0"/>
              </a:rPr>
              <a:t>If you were able to give the people you most care about one single piece of advice to live by, what would it be?</a:t>
            </a:r>
          </a:p>
          <a:p>
            <a:pPr marL="228600" indent="-228600">
              <a:spcAft>
                <a:spcPts val="600"/>
              </a:spcAft>
              <a:buFont typeface="+mj-lt"/>
              <a:buAutoNum type="alphaLcPeriod"/>
            </a:pPr>
            <a:r>
              <a:rPr lang="en-US" sz="1200" kern="0" spc="-50" dirty="0">
                <a:latin typeface="Avenir Light" panose="020B0402020203020204" pitchFamily="34" charset="77"/>
                <a:ea typeface="Calibri Light" charset="0"/>
                <a:cs typeface="Calibri Light" charset="0"/>
              </a:rPr>
              <a:t>When things are conspiring against you, what inside of you helps see you through?</a:t>
            </a:r>
          </a:p>
          <a:p>
            <a:pPr marL="228600" indent="-228600">
              <a:spcAft>
                <a:spcPts val="600"/>
              </a:spcAft>
              <a:buFont typeface="+mj-lt"/>
              <a:buAutoNum type="alphaLcPeriod"/>
            </a:pPr>
            <a:r>
              <a:rPr lang="en-US" sz="1200" kern="0" spc="-50" dirty="0">
                <a:latin typeface="Avenir Light" panose="020B0402020203020204" pitchFamily="34" charset="77"/>
                <a:ea typeface="Calibri Light" charset="0"/>
                <a:cs typeface="Calibri Light" charset="0"/>
              </a:rPr>
              <a:t>When deciding who to trust, what characteristics must they possess?</a:t>
            </a:r>
          </a:p>
          <a:p>
            <a:pPr marL="228600" indent="-228600">
              <a:spcAft>
                <a:spcPts val="600"/>
              </a:spcAft>
              <a:buFont typeface="+mj-lt"/>
              <a:buAutoNum type="alphaLcPeriod"/>
            </a:pPr>
            <a:r>
              <a:rPr lang="en-US" sz="1200" kern="0" spc="-50" dirty="0">
                <a:latin typeface="Avenir Light" panose="020B0402020203020204" pitchFamily="34" charset="77"/>
                <a:ea typeface="Calibri Light" charset="0"/>
                <a:cs typeface="Calibri Light" charset="0"/>
              </a:rPr>
              <a:t>When you have been most disappointed in yourself, what did you do or say?</a:t>
            </a:r>
          </a:p>
          <a:p>
            <a:pPr marL="228600" indent="-228600">
              <a:spcAft>
                <a:spcPts val="600"/>
              </a:spcAft>
              <a:buFont typeface="+mj-lt"/>
              <a:buAutoNum type="alphaLcPeriod"/>
            </a:pPr>
            <a:r>
              <a:rPr lang="en-US" sz="1200" kern="0" spc="-50" dirty="0">
                <a:latin typeface="Avenir Light" panose="020B0402020203020204" pitchFamily="34" charset="77"/>
                <a:ea typeface="Calibri Light" charset="0"/>
                <a:cs typeface="Calibri Light" charset="0"/>
              </a:rPr>
              <a:t>How did you make amends or seek help to address what you did?</a:t>
            </a:r>
          </a:p>
        </p:txBody>
      </p:sp>
      <p:grpSp>
        <p:nvGrpSpPr>
          <p:cNvPr id="2" name="Group 1">
            <a:extLst>
              <a:ext uri="{FF2B5EF4-FFF2-40B4-BE49-F238E27FC236}">
                <a16:creationId xmlns:a16="http://schemas.microsoft.com/office/drawing/2014/main" id="{0C40C6D3-EFC3-E324-A322-682020D4E848}"/>
              </a:ext>
            </a:extLst>
          </p:cNvPr>
          <p:cNvGrpSpPr/>
          <p:nvPr/>
        </p:nvGrpSpPr>
        <p:grpSpPr>
          <a:xfrm>
            <a:off x="0" y="7922854"/>
            <a:ext cx="7101635" cy="461666"/>
            <a:chOff x="-121819" y="217054"/>
            <a:chExt cx="7101635" cy="461666"/>
          </a:xfrm>
        </p:grpSpPr>
        <p:sp>
          <p:nvSpPr>
            <p:cNvPr id="3" name="Title 1">
              <a:extLst>
                <a:ext uri="{FF2B5EF4-FFF2-40B4-BE49-F238E27FC236}">
                  <a16:creationId xmlns:a16="http://schemas.microsoft.com/office/drawing/2014/main" id="{D15B64BF-39AF-9845-D687-6BF845A4058B}"/>
                </a:ext>
              </a:extLst>
            </p:cNvPr>
            <p:cNvSpPr txBox="1">
              <a:spLocks/>
            </p:cNvSpPr>
            <p:nvPr/>
          </p:nvSpPr>
          <p:spPr>
            <a:xfrm>
              <a:off x="-121819" y="278610"/>
              <a:ext cx="7101635" cy="369332"/>
            </a:xfrm>
            <a:prstGeom prst="rect">
              <a:avLst/>
            </a:prstGeom>
            <a:effectLst/>
          </p:spPr>
          <p:txBody>
            <a:bodyPr wrap="square">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a:lstStyle>
            <a:p>
              <a:r>
                <a:rPr lang="en-US" sz="1800" dirty="0">
                  <a:solidFill>
                    <a:srgbClr val="0F2143"/>
                  </a:solidFill>
                  <a:latin typeface="Monotype Corsiva" panose="03010101010201010101" pitchFamily="66" charset="0"/>
                  <a:ea typeface="Calibri Light" charset="0"/>
                  <a:cs typeface="Calibri" panose="020F0502020204030204" pitchFamily="34" charset="0"/>
                </a:rPr>
                <a:t>The Lifetime Total Care Journey™</a:t>
              </a:r>
              <a:endParaRPr lang="en-US" sz="1800" kern="0" dirty="0">
                <a:solidFill>
                  <a:srgbClr val="012144"/>
                </a:solidFill>
                <a:latin typeface="Monotype Corsiva" panose="03010101010201010101" pitchFamily="66" charset="0"/>
                <a:ea typeface="Calibri Light" charset="0"/>
                <a:cs typeface="Calibri" panose="020F0502020204030204" pitchFamily="34" charset="0"/>
              </a:endParaRPr>
            </a:p>
          </p:txBody>
        </p:sp>
        <p:pic>
          <p:nvPicPr>
            <p:cNvPr id="5" name="Picture 4" descr="Icon&#10;&#10;Description automatically generated">
              <a:extLst>
                <a:ext uri="{FF2B5EF4-FFF2-40B4-BE49-F238E27FC236}">
                  <a16:creationId xmlns:a16="http://schemas.microsoft.com/office/drawing/2014/main" id="{627FA8A0-5436-CA09-FE38-C131E79DCCC5}"/>
                </a:ext>
              </a:extLst>
            </p:cNvPr>
            <p:cNvPicPr>
              <a:picLocks noChangeAspect="1"/>
            </p:cNvPicPr>
            <p:nvPr/>
          </p:nvPicPr>
          <p:blipFill>
            <a:blip r:embed="rId3"/>
            <a:stretch>
              <a:fillRect/>
            </a:stretch>
          </p:blipFill>
          <p:spPr>
            <a:xfrm>
              <a:off x="1289155" y="217054"/>
              <a:ext cx="664543" cy="461666"/>
            </a:xfrm>
            <a:prstGeom prst="rect">
              <a:avLst/>
            </a:prstGeom>
          </p:spPr>
        </p:pic>
      </p:grpSp>
      <p:sp>
        <p:nvSpPr>
          <p:cNvPr id="8" name="TextBox 7">
            <a:extLst>
              <a:ext uri="{FF2B5EF4-FFF2-40B4-BE49-F238E27FC236}">
                <a16:creationId xmlns:a16="http://schemas.microsoft.com/office/drawing/2014/main" id="{6F482522-9EE5-29FA-9E64-2FCCD269EEAE}"/>
              </a:ext>
            </a:extLst>
          </p:cNvPr>
          <p:cNvSpPr txBox="1"/>
          <p:nvPr/>
        </p:nvSpPr>
        <p:spPr>
          <a:xfrm>
            <a:off x="1510149" y="8439388"/>
            <a:ext cx="3479181" cy="523220"/>
          </a:xfrm>
          <a:prstGeom prst="rect">
            <a:avLst/>
          </a:prstGeom>
          <a:noFill/>
        </p:spPr>
        <p:txBody>
          <a:bodyPr wrap="square" rtlCol="0">
            <a:spAutoFit/>
          </a:bodyPr>
          <a:lstStyle/>
          <a:p>
            <a:pPr algn="ctr"/>
            <a:r>
              <a:rPr lang="en-US" sz="1400" dirty="0">
                <a:latin typeface="Monotype Corsiva" panose="03010101010201010101" pitchFamily="66" charset="0"/>
              </a:rPr>
              <a:t>Live the best life possible with the money you have, longer and larger than you ever thought possible.</a:t>
            </a:r>
          </a:p>
        </p:txBody>
      </p:sp>
      <p:grpSp>
        <p:nvGrpSpPr>
          <p:cNvPr id="13" name="Group 12">
            <a:extLst>
              <a:ext uri="{FF2B5EF4-FFF2-40B4-BE49-F238E27FC236}">
                <a16:creationId xmlns:a16="http://schemas.microsoft.com/office/drawing/2014/main" id="{C2B57895-EAAF-F4DF-7627-7AFC8FBE2C67}"/>
              </a:ext>
            </a:extLst>
          </p:cNvPr>
          <p:cNvGrpSpPr/>
          <p:nvPr/>
        </p:nvGrpSpPr>
        <p:grpSpPr>
          <a:xfrm>
            <a:off x="0" y="174635"/>
            <a:ext cx="6858000" cy="495688"/>
            <a:chOff x="0" y="685283"/>
            <a:chExt cx="6858000" cy="495688"/>
          </a:xfrm>
        </p:grpSpPr>
        <p:sp>
          <p:nvSpPr>
            <p:cNvPr id="15" name="Rectangle 14">
              <a:extLst>
                <a:ext uri="{FF2B5EF4-FFF2-40B4-BE49-F238E27FC236}">
                  <a16:creationId xmlns:a16="http://schemas.microsoft.com/office/drawing/2014/main" id="{E65752BE-B8A0-0B31-905D-3F50CF9CCFF8}"/>
                </a:ext>
              </a:extLst>
            </p:cNvPr>
            <p:cNvSpPr/>
            <p:nvPr/>
          </p:nvSpPr>
          <p:spPr bwMode="auto">
            <a:xfrm>
              <a:off x="0" y="685283"/>
              <a:ext cx="6858000" cy="495688"/>
            </a:xfrm>
            <a:prstGeom prst="rect">
              <a:avLst/>
            </a:prstGeom>
            <a:solidFill>
              <a:srgbClr val="87A66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112" charset="0"/>
              </a:endParaRPr>
            </a:p>
          </p:txBody>
        </p:sp>
        <p:sp>
          <p:nvSpPr>
            <p:cNvPr id="16" name="Title 1">
              <a:extLst>
                <a:ext uri="{FF2B5EF4-FFF2-40B4-BE49-F238E27FC236}">
                  <a16:creationId xmlns:a16="http://schemas.microsoft.com/office/drawing/2014/main" id="{48BA4D73-96E2-CD2A-CE35-B357F885911F}"/>
                </a:ext>
              </a:extLst>
            </p:cNvPr>
            <p:cNvSpPr txBox="1">
              <a:spLocks/>
            </p:cNvSpPr>
            <p:nvPr/>
          </p:nvSpPr>
          <p:spPr>
            <a:xfrm>
              <a:off x="794059" y="744512"/>
              <a:ext cx="5274970" cy="400110"/>
            </a:xfrm>
            <a:prstGeom prst="rect">
              <a:avLst/>
            </a:prstGeom>
            <a:effectLst/>
          </p:spPr>
          <p:txBody>
            <a:bodyPr>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a:lstStyle>
            <a:p>
              <a:r>
                <a:rPr lang="en-US" sz="2000" dirty="0">
                  <a:solidFill>
                    <a:schemeClr val="bg1"/>
                  </a:solidFill>
                  <a:effectLst>
                    <a:outerShdw blurRad="50800" dist="38100" dir="2700000" algn="tl" rotWithShape="0">
                      <a:prstClr val="black">
                        <a:alpha val="59805"/>
                      </a:prstClr>
                    </a:outerShdw>
                  </a:effectLst>
                  <a:latin typeface="Avenir" panose="02000503020000020003" pitchFamily="2" charset="0"/>
                  <a:ea typeface="Calibri Light" charset="0"/>
                  <a:cs typeface="Calibri" panose="020F0502020204030204" pitchFamily="34" charset="0"/>
                </a:rPr>
                <a:t>The Essential Answers Builder</a:t>
              </a:r>
              <a:endParaRPr lang="en-US" sz="2000" kern="0" dirty="0">
                <a:solidFill>
                  <a:schemeClr val="bg1"/>
                </a:solidFill>
                <a:effectLst>
                  <a:outerShdw blurRad="50800" dist="38100" dir="2700000" algn="tl" rotWithShape="0">
                    <a:prstClr val="black">
                      <a:alpha val="59805"/>
                    </a:prstClr>
                  </a:outerShdw>
                </a:effectLst>
                <a:latin typeface="Avenir" panose="02000503020000020003" pitchFamily="2" charset="0"/>
                <a:ea typeface="Calibri Light" charset="0"/>
                <a:cs typeface="Calibri" panose="020F0502020204030204" pitchFamily="34" charset="0"/>
              </a:endParaRPr>
            </a:p>
          </p:txBody>
        </p:sp>
      </p:grpSp>
    </p:spTree>
    <p:extLst>
      <p:ext uri="{BB962C8B-B14F-4D97-AF65-F5344CB8AC3E}">
        <p14:creationId xmlns:p14="http://schemas.microsoft.com/office/powerpoint/2010/main" val="3615340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19C5BF-8791-AE29-E36D-680C009CF45A}"/>
              </a:ext>
            </a:extLst>
          </p:cNvPr>
          <p:cNvSpPr/>
          <p:nvPr/>
        </p:nvSpPr>
        <p:spPr bwMode="auto">
          <a:xfrm>
            <a:off x="405114" y="1245082"/>
            <a:ext cx="6092164" cy="2738687"/>
          </a:xfrm>
          <a:prstGeom prst="rect">
            <a:avLst/>
          </a:prstGeom>
          <a:solidFill>
            <a:srgbClr val="7C9867">
              <a:alpha val="18039"/>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112" charset="0"/>
            </a:endParaRPr>
          </a:p>
        </p:txBody>
      </p:sp>
      <p:sp>
        <p:nvSpPr>
          <p:cNvPr id="9" name="Rectangle 23">
            <a:extLst>
              <a:ext uri="{FF2B5EF4-FFF2-40B4-BE49-F238E27FC236}">
                <a16:creationId xmlns:a16="http://schemas.microsoft.com/office/drawing/2014/main" id="{52CD4A38-232D-6D46-36B8-9CB1184D0330}"/>
              </a:ext>
            </a:extLst>
          </p:cNvPr>
          <p:cNvSpPr txBox="1">
            <a:spLocks noChangeArrowheads="1"/>
          </p:cNvSpPr>
          <p:nvPr/>
        </p:nvSpPr>
        <p:spPr bwMode="auto">
          <a:xfrm>
            <a:off x="342662" y="8863316"/>
            <a:ext cx="471393" cy="260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000" kern="1200">
                <a:solidFill>
                  <a:srgbClr val="262626"/>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5pPr>
            <a:lvl6pPr marL="22860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6pPr>
            <a:lvl7pPr marL="27432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7pPr>
            <a:lvl8pPr marL="32004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8pPr>
            <a:lvl9pPr marL="36576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9pPr>
          </a:lstStyle>
          <a:p>
            <a:pPr algn="l">
              <a:defRPr/>
            </a:pPr>
            <a:r>
              <a:rPr lang="en-US" sz="400" dirty="0"/>
              <a:t>5QAB 1.1</a:t>
            </a:r>
          </a:p>
        </p:txBody>
      </p:sp>
      <p:sp>
        <p:nvSpPr>
          <p:cNvPr id="14" name="Rectangle 23">
            <a:extLst>
              <a:ext uri="{FF2B5EF4-FFF2-40B4-BE49-F238E27FC236}">
                <a16:creationId xmlns:a16="http://schemas.microsoft.com/office/drawing/2014/main" id="{125FB000-2DAE-CD65-EBC7-7B1F48FF4176}"/>
              </a:ext>
            </a:extLst>
          </p:cNvPr>
          <p:cNvSpPr txBox="1">
            <a:spLocks noChangeArrowheads="1"/>
          </p:cNvSpPr>
          <p:nvPr/>
        </p:nvSpPr>
        <p:spPr bwMode="auto">
          <a:xfrm>
            <a:off x="5299409" y="8781275"/>
            <a:ext cx="1197869" cy="260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000" kern="1200">
                <a:solidFill>
                  <a:srgbClr val="262626"/>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5pPr>
            <a:lvl6pPr marL="22860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6pPr>
            <a:lvl7pPr marL="27432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7pPr>
            <a:lvl8pPr marL="32004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8pPr>
            <a:lvl9pPr marL="36576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9pPr>
          </a:lstStyle>
          <a:p>
            <a:pPr>
              <a:defRPr/>
            </a:pPr>
            <a:r>
              <a:rPr lang="en-US" sz="900" dirty="0"/>
              <a:t>Page 3 of 3</a:t>
            </a:r>
          </a:p>
        </p:txBody>
      </p:sp>
      <p:sp>
        <p:nvSpPr>
          <p:cNvPr id="31" name="TextBox 30">
            <a:extLst>
              <a:ext uri="{FF2B5EF4-FFF2-40B4-BE49-F238E27FC236}">
                <a16:creationId xmlns:a16="http://schemas.microsoft.com/office/drawing/2014/main" id="{2E9DD01B-E3DA-37AD-A691-B894B294F643}"/>
              </a:ext>
            </a:extLst>
          </p:cNvPr>
          <p:cNvSpPr txBox="1"/>
          <p:nvPr/>
        </p:nvSpPr>
        <p:spPr>
          <a:xfrm>
            <a:off x="330052" y="7434488"/>
            <a:ext cx="6191079" cy="646331"/>
          </a:xfrm>
          <a:prstGeom prst="rect">
            <a:avLst/>
          </a:prstGeom>
          <a:noFill/>
        </p:spPr>
        <p:txBody>
          <a:bodyPr wrap="square" rtlCol="0">
            <a:spAutoFit/>
          </a:bodyPr>
          <a:lstStyle/>
          <a:p>
            <a:pPr algn="ctr"/>
            <a:r>
              <a:rPr lang="en-US" sz="1200" dirty="0">
                <a:latin typeface="Monotype Corsiva" panose="03010101010201010101" pitchFamily="66" charset="0"/>
              </a:rPr>
              <a:t>If you would like to learn more about how a dedicated financial guide can help you live the best life possible with the money you have, longer and larger than you ever thought possible,</a:t>
            </a:r>
            <a:r>
              <a:rPr lang="en-US" sz="1200" dirty="0">
                <a:effectLst/>
                <a:latin typeface="Monotype Corsiva" panose="03010101010201010101" pitchFamily="66" charset="0"/>
                <a:ea typeface="Calibri" panose="020F0502020204030204" pitchFamily="34" charset="0"/>
                <a:cs typeface="Times New Roman" panose="02020603050405020304" pitchFamily="18" charset="0"/>
              </a:rPr>
              <a:t> </a:t>
            </a:r>
            <a:r>
              <a:rPr lang="en-US" sz="1200" b="1" dirty="0">
                <a:effectLst/>
                <a:latin typeface="Monotype Corsiva" panose="03010101010201010101" pitchFamily="66" charset="0"/>
                <a:ea typeface="Calibri" panose="020F0502020204030204" pitchFamily="34" charset="0"/>
                <a:cs typeface="Times New Roman" panose="02020603050405020304" pitchFamily="18" charset="0"/>
              </a:rPr>
              <a:t>click here</a:t>
            </a:r>
            <a:r>
              <a:rPr lang="en-US" sz="1200" dirty="0">
                <a:effectLst/>
                <a:latin typeface="Monotype Corsiva" panose="03010101010201010101" pitchFamily="66" charset="0"/>
                <a:ea typeface="Calibri" panose="020F0502020204030204" pitchFamily="34" charset="0"/>
                <a:cs typeface="Times New Roman" panose="02020603050405020304" pitchFamily="18" charset="0"/>
              </a:rPr>
              <a:t> to schedule a friendly, all-about-you listening conversation.</a:t>
            </a:r>
            <a:endParaRPr lang="en-US" sz="1200" dirty="0">
              <a:latin typeface="Monotype Corsiva" panose="03010101010201010101" pitchFamily="66" charset="0"/>
            </a:endParaRPr>
          </a:p>
        </p:txBody>
      </p:sp>
      <p:sp>
        <p:nvSpPr>
          <p:cNvPr id="4" name="Text Box 1">
            <a:extLst>
              <a:ext uri="{FF2B5EF4-FFF2-40B4-BE49-F238E27FC236}">
                <a16:creationId xmlns:a16="http://schemas.microsoft.com/office/drawing/2014/main" id="{16F738D5-5C3A-1539-0955-F5594C10A382}"/>
              </a:ext>
            </a:extLst>
          </p:cNvPr>
          <p:cNvSpPr txBox="1"/>
          <p:nvPr/>
        </p:nvSpPr>
        <p:spPr>
          <a:xfrm>
            <a:off x="342662" y="943280"/>
            <a:ext cx="5937814" cy="276999"/>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600"/>
              </a:spcAft>
            </a:pPr>
            <a:r>
              <a:rPr lang="en-US" sz="1200" b="1" dirty="0">
                <a:latin typeface="Avenir Light" panose="020B0402020203020204" pitchFamily="34" charset="77"/>
                <a:ea typeface="Calibri" panose="020F0502020204030204" pitchFamily="34" charset="0"/>
                <a:cs typeface="Times New Roman" panose="02020603050405020304" pitchFamily="18" charset="0"/>
              </a:rPr>
              <a:t>4</a:t>
            </a:r>
            <a:r>
              <a:rPr lang="en-US" sz="1200" b="1" dirty="0">
                <a:effectLst/>
                <a:latin typeface="Avenir Light" panose="020B0402020203020204" pitchFamily="34" charset="77"/>
                <a:ea typeface="Calibri" panose="020F0502020204030204" pitchFamily="34" charset="0"/>
                <a:cs typeface="Times New Roman" panose="02020603050405020304" pitchFamily="18" charset="0"/>
              </a:rPr>
              <a:t>. What do you value most in your relationships with others?</a:t>
            </a:r>
            <a:endParaRPr lang="en-CA" sz="1200" b="1" dirty="0">
              <a:effectLst/>
              <a:latin typeface="Avenir Light" panose="020B0402020203020204" pitchFamily="34" charset="77"/>
              <a:ea typeface="Calibri" panose="020F0502020204030204" pitchFamily="34" charset="0"/>
              <a:cs typeface="Times New Roman" panose="02020603050405020304" pitchFamily="18" charset="0"/>
            </a:endParaRPr>
          </a:p>
        </p:txBody>
      </p:sp>
      <p:sp>
        <p:nvSpPr>
          <p:cNvPr id="7" name="Text Box 1">
            <a:extLst>
              <a:ext uri="{FF2B5EF4-FFF2-40B4-BE49-F238E27FC236}">
                <a16:creationId xmlns:a16="http://schemas.microsoft.com/office/drawing/2014/main" id="{EC9C2571-DBB3-8B72-D04E-2DD6AC5DA6F3}"/>
              </a:ext>
            </a:extLst>
          </p:cNvPr>
          <p:cNvSpPr txBox="1"/>
          <p:nvPr/>
        </p:nvSpPr>
        <p:spPr>
          <a:xfrm>
            <a:off x="549718" y="1325355"/>
            <a:ext cx="5702118" cy="2585323"/>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28600" indent="-228600">
              <a:spcAft>
                <a:spcPts val="400"/>
              </a:spcAft>
              <a:buFont typeface="+mj-lt"/>
              <a:buAutoNum type="alphaLcPeriod"/>
            </a:pPr>
            <a:r>
              <a:rPr lang="en-US" sz="1200" kern="0" spc="-50" dirty="0">
                <a:latin typeface="Avenir Light" panose="020B0402020203020204" pitchFamily="34" charset="77"/>
                <a:ea typeface="Calibri Light" charset="0"/>
                <a:cs typeface="Calibri Light" charset="0"/>
              </a:rPr>
              <a:t>What do you like most about the people who are close to you?</a:t>
            </a:r>
          </a:p>
          <a:p>
            <a:pPr marL="228600" indent="-228600">
              <a:spcAft>
                <a:spcPts val="400"/>
              </a:spcAft>
              <a:buFont typeface="+mj-lt"/>
              <a:buAutoNum type="alphaLcPeriod"/>
            </a:pPr>
            <a:r>
              <a:rPr lang="en-US" sz="1200" kern="0" spc="-50" dirty="0">
                <a:latin typeface="Avenir Light" panose="020B0402020203020204" pitchFamily="34" charset="77"/>
                <a:ea typeface="Calibri Light" charset="0"/>
                <a:cs typeface="Calibri Light" charset="0"/>
              </a:rPr>
              <a:t>What do you believe they like about you?</a:t>
            </a:r>
          </a:p>
          <a:p>
            <a:pPr marL="228600" indent="-228600">
              <a:spcAft>
                <a:spcPts val="400"/>
              </a:spcAft>
              <a:buFont typeface="+mj-lt"/>
              <a:buAutoNum type="alphaLcPeriod"/>
            </a:pPr>
            <a:r>
              <a:rPr lang="en-US" sz="1200" kern="0" spc="-50" dirty="0">
                <a:latin typeface="Avenir Light" panose="020B0402020203020204" pitchFamily="34" charset="77"/>
                <a:ea typeface="Calibri Light" charset="0"/>
                <a:cs typeface="Calibri Light" charset="0"/>
              </a:rPr>
              <a:t>When was the last time you made a new friend?</a:t>
            </a:r>
          </a:p>
          <a:p>
            <a:pPr marL="228600" indent="-228600">
              <a:spcAft>
                <a:spcPts val="400"/>
              </a:spcAft>
              <a:buFont typeface="+mj-lt"/>
              <a:buAutoNum type="alphaLcPeriod"/>
            </a:pPr>
            <a:r>
              <a:rPr lang="en-US" sz="1200" kern="0" spc="-50" dirty="0">
                <a:latin typeface="Avenir Light" panose="020B0402020203020204" pitchFamily="34" charset="77"/>
                <a:ea typeface="Calibri Light" charset="0"/>
                <a:cs typeface="Calibri Light" charset="0"/>
              </a:rPr>
              <a:t>How  long have you known your very best friend?</a:t>
            </a:r>
          </a:p>
          <a:p>
            <a:pPr marL="228600" indent="-228600">
              <a:spcAft>
                <a:spcPts val="400"/>
              </a:spcAft>
              <a:buFont typeface="+mj-lt"/>
              <a:buAutoNum type="alphaLcPeriod"/>
            </a:pPr>
            <a:r>
              <a:rPr lang="en-US" sz="1200" kern="0" spc="-50" dirty="0">
                <a:latin typeface="Avenir Light" panose="020B0402020203020204" pitchFamily="34" charset="77"/>
                <a:ea typeface="Calibri Light" charset="0"/>
                <a:cs typeface="Calibri Light" charset="0"/>
              </a:rPr>
              <a:t>What has kept you close to this person?</a:t>
            </a:r>
          </a:p>
          <a:p>
            <a:pPr marL="228600" indent="-228600">
              <a:spcAft>
                <a:spcPts val="400"/>
              </a:spcAft>
              <a:buFont typeface="+mj-lt"/>
              <a:buAutoNum type="alphaLcPeriod"/>
            </a:pPr>
            <a:r>
              <a:rPr lang="en-US" sz="1200" kern="0" spc="-50" dirty="0">
                <a:latin typeface="Avenir Light" panose="020B0402020203020204" pitchFamily="34" charset="77"/>
                <a:ea typeface="Calibri Light" charset="0"/>
                <a:cs typeface="Calibri Light" charset="0"/>
              </a:rPr>
              <a:t>How satisfied with, and perhaps proud of, are you of your relationships with your immediate family members?</a:t>
            </a:r>
          </a:p>
          <a:p>
            <a:pPr marL="228600" indent="-228600">
              <a:spcAft>
                <a:spcPts val="400"/>
              </a:spcAft>
              <a:buFont typeface="+mj-lt"/>
              <a:buAutoNum type="alphaLcPeriod"/>
            </a:pPr>
            <a:r>
              <a:rPr lang="en-US" sz="1200" kern="0" spc="-50" dirty="0">
                <a:latin typeface="Avenir Light" panose="020B0402020203020204" pitchFamily="34" charset="77"/>
                <a:ea typeface="Calibri Light" charset="0"/>
                <a:cs typeface="Calibri Light" charset="0"/>
              </a:rPr>
              <a:t>Why?</a:t>
            </a:r>
          </a:p>
          <a:p>
            <a:pPr marL="228600" indent="-228600">
              <a:spcAft>
                <a:spcPts val="400"/>
              </a:spcAft>
              <a:buFont typeface="+mj-lt"/>
              <a:buAutoNum type="alphaLcPeriod"/>
            </a:pPr>
            <a:r>
              <a:rPr lang="en-US" sz="1200" kern="0" spc="-50" dirty="0">
                <a:latin typeface="Avenir Light" panose="020B0402020203020204" pitchFamily="34" charset="77"/>
                <a:ea typeface="Calibri Light" charset="0"/>
                <a:cs typeface="Calibri Light" charset="0"/>
              </a:rPr>
              <a:t>Is there anyone you wish you could improve or repair your relationship with them?</a:t>
            </a:r>
          </a:p>
          <a:p>
            <a:pPr marL="228600" indent="-228600">
              <a:spcAft>
                <a:spcPts val="400"/>
              </a:spcAft>
              <a:buFont typeface="+mj-lt"/>
              <a:buAutoNum type="alphaLcPeriod"/>
            </a:pPr>
            <a:r>
              <a:rPr lang="en-US" sz="1200" kern="0" spc="-50" dirty="0">
                <a:latin typeface="Avenir Light" panose="020B0402020203020204" pitchFamily="34" charset="77"/>
                <a:ea typeface="Calibri Light" charset="0"/>
                <a:cs typeface="Calibri Light" charset="0"/>
              </a:rPr>
              <a:t>Why? </a:t>
            </a:r>
          </a:p>
          <a:p>
            <a:pPr marL="228600" indent="-228600">
              <a:spcAft>
                <a:spcPts val="400"/>
              </a:spcAft>
              <a:buFont typeface="+mj-lt"/>
              <a:buAutoNum type="alphaLcPeriod"/>
            </a:pPr>
            <a:r>
              <a:rPr lang="en-US" sz="1200" kern="0" spc="-50" dirty="0">
                <a:latin typeface="Avenir Light" panose="020B0402020203020204" pitchFamily="34" charset="77"/>
                <a:ea typeface="Calibri Light" charset="0"/>
                <a:cs typeface="Calibri Light" charset="0"/>
              </a:rPr>
              <a:t>What could you do to begin improving those relationships?</a:t>
            </a:r>
          </a:p>
        </p:txBody>
      </p:sp>
      <p:sp>
        <p:nvSpPr>
          <p:cNvPr id="10" name="Rectangle 9">
            <a:extLst>
              <a:ext uri="{FF2B5EF4-FFF2-40B4-BE49-F238E27FC236}">
                <a16:creationId xmlns:a16="http://schemas.microsoft.com/office/drawing/2014/main" id="{CB772E42-39EC-DAC7-E71E-BB3C6EF824FB}"/>
              </a:ext>
            </a:extLst>
          </p:cNvPr>
          <p:cNvSpPr/>
          <p:nvPr/>
        </p:nvSpPr>
        <p:spPr bwMode="auto">
          <a:xfrm>
            <a:off x="405114" y="4426768"/>
            <a:ext cx="6092164" cy="2945582"/>
          </a:xfrm>
          <a:prstGeom prst="rect">
            <a:avLst/>
          </a:prstGeom>
          <a:solidFill>
            <a:srgbClr val="7C9867">
              <a:alpha val="18039"/>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112" charset="0"/>
            </a:endParaRPr>
          </a:p>
        </p:txBody>
      </p:sp>
      <p:sp>
        <p:nvSpPr>
          <p:cNvPr id="11" name="Text Box 1">
            <a:extLst>
              <a:ext uri="{FF2B5EF4-FFF2-40B4-BE49-F238E27FC236}">
                <a16:creationId xmlns:a16="http://schemas.microsoft.com/office/drawing/2014/main" id="{50311EEE-25C4-3742-DC8F-6DF58B7B3F2E}"/>
              </a:ext>
            </a:extLst>
          </p:cNvPr>
          <p:cNvSpPr txBox="1"/>
          <p:nvPr/>
        </p:nvSpPr>
        <p:spPr>
          <a:xfrm>
            <a:off x="342662" y="4090676"/>
            <a:ext cx="5937814" cy="276999"/>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lvl="0">
              <a:spcAft>
                <a:spcPts val="600"/>
              </a:spcAft>
            </a:pPr>
            <a:r>
              <a:rPr lang="en-US" sz="1200" b="1" dirty="0">
                <a:effectLst/>
                <a:latin typeface="Avenir Light" panose="020B0402020203020204" pitchFamily="34" charset="77"/>
                <a:ea typeface="Calibri" panose="020F0502020204030204" pitchFamily="34" charset="0"/>
                <a:cs typeface="Times New Roman" panose="02020603050405020304" pitchFamily="18" charset="0"/>
              </a:rPr>
              <a:t>5. How do you define success and fulfillment in your life?</a:t>
            </a:r>
            <a:endParaRPr lang="en-CA" sz="1200" b="1" dirty="0">
              <a:effectLst/>
              <a:latin typeface="Avenir Light" panose="020B0402020203020204" pitchFamily="34" charset="77"/>
              <a:ea typeface="Calibri" panose="020F0502020204030204" pitchFamily="34" charset="0"/>
              <a:cs typeface="Times New Roman" panose="02020603050405020304" pitchFamily="18" charset="0"/>
            </a:endParaRPr>
          </a:p>
        </p:txBody>
      </p:sp>
      <p:sp>
        <p:nvSpPr>
          <p:cNvPr id="12" name="Text Box 1">
            <a:extLst>
              <a:ext uri="{FF2B5EF4-FFF2-40B4-BE49-F238E27FC236}">
                <a16:creationId xmlns:a16="http://schemas.microsoft.com/office/drawing/2014/main" id="{6EC74941-C790-7355-AC14-FCBA254A15CB}"/>
              </a:ext>
            </a:extLst>
          </p:cNvPr>
          <p:cNvSpPr txBox="1"/>
          <p:nvPr/>
        </p:nvSpPr>
        <p:spPr>
          <a:xfrm>
            <a:off x="549718" y="4511611"/>
            <a:ext cx="5702118" cy="2769989"/>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28600" indent="-228600">
              <a:spcAft>
                <a:spcPts val="400"/>
              </a:spcAft>
              <a:buFont typeface="+mj-lt"/>
              <a:buAutoNum type="alphaLcPeriod"/>
            </a:pPr>
            <a:r>
              <a:rPr lang="en-US" sz="1200" kern="0" spc="-50" dirty="0">
                <a:latin typeface="Avenir Light" panose="020B0402020203020204" pitchFamily="34" charset="77"/>
                <a:ea typeface="Calibri Light" charset="0"/>
                <a:cs typeface="Calibri Light" charset="0"/>
              </a:rPr>
              <a:t>Describe the one event that made you the happiest in the past year.</a:t>
            </a:r>
          </a:p>
          <a:p>
            <a:pPr marL="228600" indent="-228600">
              <a:spcAft>
                <a:spcPts val="400"/>
              </a:spcAft>
              <a:buFont typeface="+mj-lt"/>
              <a:buAutoNum type="alphaLcPeriod"/>
            </a:pPr>
            <a:r>
              <a:rPr lang="en-US" sz="1200" kern="0" spc="-50" dirty="0">
                <a:latin typeface="Avenir Light" panose="020B0402020203020204" pitchFamily="34" charset="77"/>
                <a:ea typeface="Calibri Light" charset="0"/>
                <a:cs typeface="Calibri Light" charset="0"/>
              </a:rPr>
              <a:t>Do you feel you deserve to be that happy more often?</a:t>
            </a:r>
          </a:p>
          <a:p>
            <a:pPr marL="228600" indent="-228600">
              <a:spcAft>
                <a:spcPts val="400"/>
              </a:spcAft>
              <a:buFont typeface="+mj-lt"/>
              <a:buAutoNum type="alphaLcPeriod"/>
            </a:pPr>
            <a:r>
              <a:rPr lang="en-US" sz="1200" kern="0" spc="-50" dirty="0">
                <a:latin typeface="Avenir Light" panose="020B0402020203020204" pitchFamily="34" charset="77"/>
                <a:ea typeface="Calibri Light" charset="0"/>
                <a:cs typeface="Calibri Light" charset="0"/>
              </a:rPr>
              <a:t>Why?</a:t>
            </a:r>
          </a:p>
          <a:p>
            <a:pPr marL="228600" indent="-228600">
              <a:spcAft>
                <a:spcPts val="400"/>
              </a:spcAft>
              <a:buFont typeface="+mj-lt"/>
              <a:buAutoNum type="alphaLcPeriod"/>
            </a:pPr>
            <a:r>
              <a:rPr lang="en-US" sz="1200" kern="0" spc="-50" dirty="0">
                <a:latin typeface="Avenir Light" panose="020B0402020203020204" pitchFamily="34" charset="77"/>
                <a:ea typeface="Calibri Light" charset="0"/>
                <a:cs typeface="Calibri Light" charset="0"/>
              </a:rPr>
              <a:t>Which gives you more fulfillment: reaching a goal you’ve set out to accomplish or knowing you did your very best regardless of be able to achieve the goal?</a:t>
            </a:r>
          </a:p>
          <a:p>
            <a:pPr marL="228600" indent="-228600">
              <a:spcAft>
                <a:spcPts val="400"/>
              </a:spcAft>
              <a:buFont typeface="+mj-lt"/>
              <a:buAutoNum type="alphaLcPeriod"/>
            </a:pPr>
            <a:r>
              <a:rPr lang="en-US" sz="1200" kern="0" spc="-50" dirty="0">
                <a:latin typeface="Avenir Light" panose="020B0402020203020204" pitchFamily="34" charset="77"/>
                <a:ea typeface="Calibri Light" charset="0"/>
                <a:cs typeface="Calibri Light" charset="0"/>
              </a:rPr>
              <a:t>Who have you made the greatest possible difference for?</a:t>
            </a:r>
          </a:p>
          <a:p>
            <a:pPr marL="228600" indent="-228600">
              <a:spcAft>
                <a:spcPts val="400"/>
              </a:spcAft>
              <a:buFont typeface="+mj-lt"/>
              <a:buAutoNum type="alphaLcPeriod"/>
            </a:pPr>
            <a:r>
              <a:rPr lang="en-US" sz="1200" kern="0" spc="-50" dirty="0">
                <a:latin typeface="Avenir Light" panose="020B0402020203020204" pitchFamily="34" charset="77"/>
                <a:ea typeface="Calibri Light" charset="0"/>
                <a:cs typeface="Calibri Light" charset="0"/>
              </a:rPr>
              <a:t>What did you do or what are you doing for them?</a:t>
            </a:r>
          </a:p>
          <a:p>
            <a:pPr marL="228600" indent="-228600">
              <a:spcAft>
                <a:spcPts val="400"/>
              </a:spcAft>
              <a:buFont typeface="+mj-lt"/>
              <a:buAutoNum type="alphaLcPeriod"/>
            </a:pPr>
            <a:r>
              <a:rPr lang="en-US" sz="1200" kern="0" spc="-50" dirty="0">
                <a:latin typeface="Avenir Light" panose="020B0402020203020204" pitchFamily="34" charset="77"/>
                <a:ea typeface="Calibri Light" charset="0"/>
                <a:cs typeface="Calibri Light" charset="0"/>
              </a:rPr>
              <a:t>Do you want to make the same sort of difference for more people?</a:t>
            </a:r>
          </a:p>
          <a:p>
            <a:pPr marL="228600" indent="-228600">
              <a:spcAft>
                <a:spcPts val="400"/>
              </a:spcAft>
              <a:buFont typeface="+mj-lt"/>
              <a:buAutoNum type="alphaLcPeriod"/>
            </a:pPr>
            <a:r>
              <a:rPr lang="en-US" sz="1200" kern="0" spc="-50" dirty="0">
                <a:latin typeface="Avenir Light" panose="020B0402020203020204" pitchFamily="34" charset="77"/>
                <a:ea typeface="Calibri Light" charset="0"/>
                <a:cs typeface="Calibri Light" charset="0"/>
              </a:rPr>
              <a:t>What are two practical steps you can take to begin doing so?</a:t>
            </a:r>
          </a:p>
          <a:p>
            <a:pPr marL="228600" indent="-228600">
              <a:spcAft>
                <a:spcPts val="400"/>
              </a:spcAft>
              <a:buFont typeface="+mj-lt"/>
              <a:buAutoNum type="alphaLcPeriod"/>
            </a:pPr>
            <a:r>
              <a:rPr lang="en-US" sz="1200" kern="0" spc="-50" dirty="0">
                <a:latin typeface="Avenir Light" panose="020B0402020203020204" pitchFamily="34" charset="77"/>
                <a:ea typeface="Calibri Light" charset="0"/>
                <a:cs typeface="Calibri Light" charset="0"/>
              </a:rPr>
              <a:t>What  sort of things hamper your ability to feel successful and fulfilled?</a:t>
            </a:r>
          </a:p>
          <a:p>
            <a:pPr marL="228600" indent="-228600">
              <a:spcAft>
                <a:spcPts val="400"/>
              </a:spcAft>
              <a:buFont typeface="+mj-lt"/>
              <a:buAutoNum type="alphaLcPeriod"/>
            </a:pPr>
            <a:r>
              <a:rPr lang="en-US" sz="1200" kern="0" spc="-50" dirty="0">
                <a:latin typeface="Avenir Light" panose="020B0402020203020204" pitchFamily="34" charset="77"/>
                <a:ea typeface="Calibri Light" charset="0"/>
                <a:cs typeface="Calibri Light" charset="0"/>
              </a:rPr>
              <a:t>If you could do one thing more and it would make it possible for you to say you have fulfilled your purpose, what would it be?</a:t>
            </a:r>
          </a:p>
        </p:txBody>
      </p:sp>
      <p:sp>
        <p:nvSpPr>
          <p:cNvPr id="2" name="TextBox 1">
            <a:extLst>
              <a:ext uri="{FF2B5EF4-FFF2-40B4-BE49-F238E27FC236}">
                <a16:creationId xmlns:a16="http://schemas.microsoft.com/office/drawing/2014/main" id="{26AB1B7C-8C92-6A82-8FCA-C3E615691789}"/>
              </a:ext>
            </a:extLst>
          </p:cNvPr>
          <p:cNvSpPr txBox="1"/>
          <p:nvPr/>
        </p:nvSpPr>
        <p:spPr>
          <a:xfrm>
            <a:off x="385489" y="8097887"/>
            <a:ext cx="6175456" cy="982320"/>
          </a:xfrm>
          <a:prstGeom prst="rect">
            <a:avLst/>
          </a:prstGeom>
          <a:noFill/>
        </p:spPr>
        <p:txBody>
          <a:bodyPr wrap="square" rtlCol="0">
            <a:spAutoFit/>
          </a:bodyPr>
          <a:lstStyle/>
          <a:p>
            <a:pPr algn="just">
              <a:spcAft>
                <a:spcPts val="400"/>
              </a:spcAft>
            </a:pPr>
            <a:r>
              <a:rPr lang="en-CA" sz="550" dirty="0">
                <a:latin typeface="Avenir Light" panose="020B0402020203020204" pitchFamily="34" charset="77"/>
              </a:rPr>
              <a:t>Securities offered through Cetera Wealth Services LLC, Member FINRA/SIPC. Investment advisory services offered through Cetera Investment Advisers LLC, a SEC Registered Investment Advisor. Investment advisory services also offered through CWM, LLC, a SEC Registered Investment Advisor. Cetera is under separate ownership than any other name entity. Carson Partners, a division of CWM, LLC, is a nationwide partnership of advisors.</a:t>
            </a:r>
            <a:r>
              <a:rPr lang="en-CA" sz="550" dirty="0">
                <a:solidFill>
                  <a:srgbClr val="000000"/>
                </a:solidFill>
                <a:effectLst/>
                <a:latin typeface="Avenir Light" panose="020B0402020203020204" pitchFamily="34" charset="77"/>
                <a:ea typeface="Calibri" panose="020F0502020204030204" pitchFamily="34" charset="0"/>
                <a:cs typeface="Times New Roman" panose="02020603050405020304" pitchFamily="18" charset="0"/>
              </a:rPr>
              <a:t> </a:t>
            </a:r>
            <a:endParaRPr lang="en-CA" sz="550" dirty="0">
              <a:effectLst/>
              <a:latin typeface="Avenir Light" panose="020B0402020203020204" pitchFamily="34" charset="77"/>
              <a:ea typeface="Calibri" panose="020F0502020204030204" pitchFamily="34" charset="0"/>
              <a:cs typeface="Times New Roman" panose="02020603050405020304" pitchFamily="18" charset="0"/>
            </a:endParaRPr>
          </a:p>
          <a:p>
            <a:pPr>
              <a:spcAft>
                <a:spcPts val="600"/>
              </a:spcAft>
              <a:tabLst>
                <a:tab pos="2971800" algn="ctr"/>
                <a:tab pos="5943600" algn="r"/>
              </a:tabLst>
            </a:pPr>
            <a:r>
              <a:rPr lang="en-CA" sz="550" dirty="0">
                <a:solidFill>
                  <a:srgbClr val="000000"/>
                </a:solidFill>
                <a:effectLst/>
                <a:latin typeface="Avenir Light" panose="020B0402020203020204" pitchFamily="34" charset="77"/>
                <a:ea typeface="Calibri" panose="020F0502020204030204" pitchFamily="34" charset="0"/>
                <a:cs typeface="Times New Roman" panose="02020603050405020304" pitchFamily="18" charset="0"/>
              </a:rPr>
              <a:t>The opinions contained in this material are those of the author, and not a recommendation or solicitation to buy or sell investment products. This information is from sources believed to be reliable, but Cetera </a:t>
            </a:r>
            <a:r>
              <a:rPr lang="en-CA" sz="550" dirty="0">
                <a:solidFill>
                  <a:srgbClr val="000000"/>
                </a:solidFill>
                <a:latin typeface="Avenir Light" panose="020B0402020203020204" pitchFamily="34" charset="77"/>
                <a:ea typeface="Calibri" panose="020F0502020204030204" pitchFamily="34" charset="0"/>
                <a:cs typeface="Times New Roman" panose="02020603050405020304" pitchFamily="18" charset="0"/>
              </a:rPr>
              <a:t>Wealth Services </a:t>
            </a:r>
            <a:r>
              <a:rPr lang="en-CA" sz="550" dirty="0">
                <a:solidFill>
                  <a:srgbClr val="000000"/>
                </a:solidFill>
                <a:effectLst/>
                <a:latin typeface="Avenir Light" panose="020B0402020203020204" pitchFamily="34" charset="77"/>
                <a:ea typeface="Calibri" panose="020F0502020204030204" pitchFamily="34" charset="0"/>
                <a:cs typeface="Times New Roman" panose="02020603050405020304" pitchFamily="18" charset="0"/>
              </a:rPr>
              <a:t>LLC cannot guarantee or represent that it is accurate or complete. The output of any financial tool or calculator without such an agreement should be considered to be a part of our brokerage services and not advisory services.</a:t>
            </a:r>
            <a:endParaRPr lang="en-CA" sz="550" dirty="0">
              <a:effectLst/>
              <a:latin typeface="Avenir Light" panose="020B0402020203020204" pitchFamily="34" charset="77"/>
              <a:ea typeface="Calibri" panose="020F0502020204030204" pitchFamily="34" charset="0"/>
              <a:cs typeface="Times New Roman" panose="02020603050405020304" pitchFamily="18" charset="0"/>
            </a:endParaRPr>
          </a:p>
          <a:p>
            <a:pPr>
              <a:tabLst>
                <a:tab pos="2971800" algn="ctr"/>
                <a:tab pos="5943600" algn="r"/>
              </a:tabLst>
            </a:pPr>
            <a:r>
              <a:rPr lang="en-CA" sz="550" dirty="0">
                <a:solidFill>
                  <a:srgbClr val="000000"/>
                </a:solidFill>
                <a:effectLst/>
                <a:latin typeface="Avenir Light" panose="020B0402020203020204" pitchFamily="34" charset="77"/>
                <a:ea typeface="Calibri" panose="020F0502020204030204" pitchFamily="34" charset="0"/>
                <a:cs typeface="Times New Roman" panose="02020603050405020304" pitchFamily="18" charset="0"/>
              </a:rPr>
              <a:t>Mark C. Butterworth, CFP® CLU® </a:t>
            </a:r>
            <a:r>
              <a:rPr lang="en-CA" sz="550" dirty="0" err="1">
                <a:solidFill>
                  <a:srgbClr val="000000"/>
                </a:solidFill>
                <a:effectLst/>
                <a:latin typeface="Avenir Light" panose="020B0402020203020204" pitchFamily="34" charset="77"/>
                <a:ea typeface="Calibri" panose="020F0502020204030204" pitchFamily="34" charset="0"/>
                <a:cs typeface="Times New Roman" panose="02020603050405020304" pitchFamily="18" charset="0"/>
              </a:rPr>
              <a:t>ChFC</a:t>
            </a:r>
            <a:r>
              <a:rPr lang="en-CA" sz="550" dirty="0">
                <a:solidFill>
                  <a:srgbClr val="000000"/>
                </a:solidFill>
                <a:effectLst/>
                <a:latin typeface="Avenir Light" panose="020B0402020203020204" pitchFamily="34" charset="77"/>
                <a:ea typeface="Calibri" panose="020F0502020204030204" pitchFamily="34" charset="0"/>
                <a:cs typeface="Times New Roman" panose="02020603050405020304" pitchFamily="18" charset="0"/>
              </a:rPr>
              <a:t>®    President and Wealth Advisor</a:t>
            </a:r>
            <a:endParaRPr lang="en-CA" sz="550" dirty="0">
              <a:effectLst/>
              <a:latin typeface="Avenir Light" panose="020B0402020203020204" pitchFamily="34" charset="77"/>
              <a:ea typeface="Calibri" panose="020F0502020204030204" pitchFamily="34" charset="0"/>
              <a:cs typeface="Times New Roman" panose="02020603050405020304" pitchFamily="18" charset="0"/>
            </a:endParaRPr>
          </a:p>
          <a:p>
            <a:pPr>
              <a:tabLst>
                <a:tab pos="2971800" algn="ctr"/>
                <a:tab pos="5943600" algn="r"/>
              </a:tabLst>
            </a:pPr>
            <a:r>
              <a:rPr lang="en-CA" sz="550" dirty="0">
                <a:solidFill>
                  <a:srgbClr val="000000"/>
                </a:solidFill>
                <a:effectLst/>
                <a:latin typeface="Avenir Light" panose="020B0402020203020204" pitchFamily="34" charset="77"/>
                <a:ea typeface="Calibri" panose="020F0502020204030204" pitchFamily="34" charset="0"/>
                <a:cs typeface="Times New Roman" panose="02020603050405020304" pitchFamily="18" charset="0"/>
              </a:rPr>
              <a:t>Butterworth Financial – 2642 East 21st Street, Suite 280, Tulsa, OK 74114.       Phone 918.742.7526</a:t>
            </a:r>
            <a:endParaRPr lang="en-CA" sz="550" dirty="0">
              <a:effectLst/>
              <a:latin typeface="Avenir Light" panose="020B0402020203020204" pitchFamily="34" charset="77"/>
              <a:ea typeface="Calibri" panose="020F0502020204030204" pitchFamily="34" charset="0"/>
              <a:cs typeface="Times New Roman" panose="02020603050405020304" pitchFamily="18" charset="0"/>
            </a:endParaRPr>
          </a:p>
          <a:p>
            <a:endParaRPr lang="en-US" sz="550" dirty="0">
              <a:latin typeface="Avenir Light" panose="020B0402020203020204" pitchFamily="34" charset="77"/>
            </a:endParaRPr>
          </a:p>
        </p:txBody>
      </p:sp>
      <p:grpSp>
        <p:nvGrpSpPr>
          <p:cNvPr id="15" name="Group 14">
            <a:extLst>
              <a:ext uri="{FF2B5EF4-FFF2-40B4-BE49-F238E27FC236}">
                <a16:creationId xmlns:a16="http://schemas.microsoft.com/office/drawing/2014/main" id="{8D48AE97-FCB2-0C69-D786-56C878B250D7}"/>
              </a:ext>
            </a:extLst>
          </p:cNvPr>
          <p:cNvGrpSpPr/>
          <p:nvPr/>
        </p:nvGrpSpPr>
        <p:grpSpPr>
          <a:xfrm>
            <a:off x="0" y="174635"/>
            <a:ext cx="6858000" cy="495688"/>
            <a:chOff x="0" y="685283"/>
            <a:chExt cx="6858000" cy="495688"/>
          </a:xfrm>
        </p:grpSpPr>
        <p:sp>
          <p:nvSpPr>
            <p:cNvPr id="16" name="Rectangle 15">
              <a:extLst>
                <a:ext uri="{FF2B5EF4-FFF2-40B4-BE49-F238E27FC236}">
                  <a16:creationId xmlns:a16="http://schemas.microsoft.com/office/drawing/2014/main" id="{5CF3F6F0-EC57-AE46-1C1E-080CFCB9EFA0}"/>
                </a:ext>
              </a:extLst>
            </p:cNvPr>
            <p:cNvSpPr/>
            <p:nvPr/>
          </p:nvSpPr>
          <p:spPr bwMode="auto">
            <a:xfrm>
              <a:off x="0" y="685283"/>
              <a:ext cx="6858000" cy="495688"/>
            </a:xfrm>
            <a:prstGeom prst="rect">
              <a:avLst/>
            </a:prstGeom>
            <a:solidFill>
              <a:srgbClr val="87A66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112" charset="0"/>
              </a:endParaRPr>
            </a:p>
          </p:txBody>
        </p:sp>
        <p:sp>
          <p:nvSpPr>
            <p:cNvPr id="17" name="Title 1">
              <a:extLst>
                <a:ext uri="{FF2B5EF4-FFF2-40B4-BE49-F238E27FC236}">
                  <a16:creationId xmlns:a16="http://schemas.microsoft.com/office/drawing/2014/main" id="{63388810-6411-0E4B-5DA8-C4AB9F1D36C8}"/>
                </a:ext>
              </a:extLst>
            </p:cNvPr>
            <p:cNvSpPr txBox="1">
              <a:spLocks/>
            </p:cNvSpPr>
            <p:nvPr/>
          </p:nvSpPr>
          <p:spPr>
            <a:xfrm>
              <a:off x="794059" y="744512"/>
              <a:ext cx="5274970" cy="400110"/>
            </a:xfrm>
            <a:prstGeom prst="rect">
              <a:avLst/>
            </a:prstGeom>
            <a:effectLst/>
          </p:spPr>
          <p:txBody>
            <a:bodyPr>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a:lstStyle>
            <a:p>
              <a:r>
                <a:rPr lang="en-US" sz="2000" dirty="0">
                  <a:solidFill>
                    <a:schemeClr val="bg1"/>
                  </a:solidFill>
                  <a:effectLst>
                    <a:outerShdw blurRad="50800" dist="38100" dir="2700000" algn="tl" rotWithShape="0">
                      <a:prstClr val="black">
                        <a:alpha val="59805"/>
                      </a:prstClr>
                    </a:outerShdw>
                  </a:effectLst>
                  <a:latin typeface="Avenir" panose="02000503020000020003" pitchFamily="2" charset="0"/>
                  <a:ea typeface="Calibri Light" charset="0"/>
                  <a:cs typeface="Calibri" panose="020F0502020204030204" pitchFamily="34" charset="0"/>
                </a:rPr>
                <a:t>The Essential Answers Builder</a:t>
              </a:r>
              <a:endParaRPr lang="en-US" sz="2000" kern="0" dirty="0">
                <a:solidFill>
                  <a:schemeClr val="bg1"/>
                </a:solidFill>
                <a:effectLst>
                  <a:outerShdw blurRad="50800" dist="38100" dir="2700000" algn="tl" rotWithShape="0">
                    <a:prstClr val="black">
                      <a:alpha val="59805"/>
                    </a:prstClr>
                  </a:outerShdw>
                </a:effectLst>
                <a:latin typeface="Avenir" panose="02000503020000020003" pitchFamily="2" charset="0"/>
                <a:ea typeface="Calibri Light" charset="0"/>
                <a:cs typeface="Calibri" panose="020F0502020204030204" pitchFamily="34" charset="0"/>
              </a:endParaRPr>
            </a:p>
          </p:txBody>
        </p:sp>
      </p:grpSp>
    </p:spTree>
    <p:extLst>
      <p:ext uri="{BB962C8B-B14F-4D97-AF65-F5344CB8AC3E}">
        <p14:creationId xmlns:p14="http://schemas.microsoft.com/office/powerpoint/2010/main" val="3483205959"/>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Arial"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6306</TotalTime>
  <Words>1330</Words>
  <Application>Microsoft Macintosh PowerPoint</Application>
  <PresentationFormat>On-screen Show (4:3)</PresentationFormat>
  <Paragraphs>95</Paragraphs>
  <Slides>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Arial</vt:lpstr>
      <vt:lpstr>Avenir</vt:lpstr>
      <vt:lpstr>Avenir Black</vt:lpstr>
      <vt:lpstr>Avenir Light</vt:lpstr>
      <vt:lpstr>Calibri</vt:lpstr>
      <vt:lpstr>Monotype Corsiva</vt:lpstr>
      <vt:lpstr>Times</vt:lpstr>
      <vt:lpstr>Blank Presentation</vt:lpstr>
      <vt:lpstr>PowerPoint Presentation</vt:lpstr>
      <vt:lpstr>PowerPoint Presentation</vt:lpstr>
      <vt:lpstr>PowerPoint Presentation</vt:lpstr>
    </vt:vector>
  </TitlesOfParts>
  <Company>Marketing Mac BIG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Curtis</cp:lastModifiedBy>
  <cp:revision>218</cp:revision>
  <cp:lastPrinted>2009-06-17T15:07:15Z</cp:lastPrinted>
  <dcterms:created xsi:type="dcterms:W3CDTF">2011-06-26T13:35:59Z</dcterms:created>
  <dcterms:modified xsi:type="dcterms:W3CDTF">2026-01-13T14:55:39Z</dcterms:modified>
</cp:coreProperties>
</file>