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5" r:id="rId1"/>
  </p:sldMasterIdLst>
  <p:notesMasterIdLst>
    <p:notesMasterId r:id="rId7"/>
  </p:notesMasterIdLst>
  <p:sldIdLst>
    <p:sldId id="365" r:id="rId2"/>
    <p:sldId id="370" r:id="rId3"/>
    <p:sldId id="369" r:id="rId4"/>
    <p:sldId id="367" r:id="rId5"/>
    <p:sldId id="368" r:id="rId6"/>
  </p:sldIdLst>
  <p:sldSz cx="6858000" cy="9144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p:defaultTextStyle>
  <p:extLst>
    <p:ext uri="{EFAFB233-063F-42B5-8137-9DF3F51BA10A}">
      <p15:sldGuideLst xmlns:p15="http://schemas.microsoft.com/office/powerpoint/2012/main">
        <p15:guide id="1" orient="horz" pos="1056">
          <p15:clr>
            <a:srgbClr val="A4A3A4"/>
          </p15:clr>
        </p15:guide>
        <p15:guide id="2" pos="21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FEFD"/>
    <a:srgbClr val="4A7A1B"/>
    <a:srgbClr val="7C9867"/>
    <a:srgbClr val="87A66F"/>
    <a:srgbClr val="000000"/>
    <a:srgbClr val="335928"/>
    <a:srgbClr val="FFFF00"/>
    <a:srgbClr val="EC811C"/>
    <a:srgbClr val="FF936D"/>
    <a:srgbClr val="A3A2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66"/>
    <p:restoredTop sz="96973"/>
  </p:normalViewPr>
  <p:slideViewPr>
    <p:cSldViewPr snapToGrid="0">
      <p:cViewPr varScale="1">
        <p:scale>
          <a:sx n="109" d="100"/>
          <a:sy n="109" d="100"/>
        </p:scale>
        <p:origin x="5712" y="504"/>
      </p:cViewPr>
      <p:guideLst>
        <p:guide orient="horz" pos="1056"/>
        <p:guide pos="2158"/>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p:cViewPr>
        <p:scale>
          <a:sx n="100" d="100"/>
          <a:sy n="100" d="100"/>
        </p:scale>
        <p:origin x="-160" y="25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B4F4B6-C20B-E39F-848A-458AA013DB7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4099" name="Rectangle 3">
            <a:extLst>
              <a:ext uri="{FF2B5EF4-FFF2-40B4-BE49-F238E27FC236}">
                <a16:creationId xmlns:a16="http://schemas.microsoft.com/office/drawing/2014/main" id="{99CC40C1-44DF-9880-4A9C-F7305AC308C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13316" name="Rectangle 4">
            <a:extLst>
              <a:ext uri="{FF2B5EF4-FFF2-40B4-BE49-F238E27FC236}">
                <a16:creationId xmlns:a16="http://schemas.microsoft.com/office/drawing/2014/main" id="{2EAA6677-52DE-1621-2E68-82FE7E7A5B9C}"/>
              </a:ext>
            </a:extLst>
          </p:cNvPr>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088B1A3-F703-8919-2D1D-283A6F58BA9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76034254-FA27-F428-E4AB-3E342092C4FF}"/>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4103" name="Rectangle 7">
            <a:extLst>
              <a:ext uri="{FF2B5EF4-FFF2-40B4-BE49-F238E27FC236}">
                <a16:creationId xmlns:a16="http://schemas.microsoft.com/office/drawing/2014/main" id="{FDEAD56A-C457-30A2-F02F-BFDEDF05B6F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fld id="{F51D0D9D-17AD-7D46-94E2-F5DEDDD145A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0F834E5-CF49-6E63-1A3D-C462F8A39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Osaka" panose="020B0600000000000000" pitchFamily="34" charset="-128"/>
              </a:defRPr>
            </a:lvl1pPr>
            <a:lvl2pPr marL="37931725" indent="-37474525">
              <a:defRPr sz="2800">
                <a:solidFill>
                  <a:schemeClr val="tx1"/>
                </a:solidFill>
                <a:latin typeface="Arial" panose="020B0604020202020204" pitchFamily="34" charset="0"/>
                <a:ea typeface="Osaka" panose="020B0600000000000000" pitchFamily="34" charset="-128"/>
              </a:defRPr>
            </a:lvl2pPr>
            <a:lvl3pPr>
              <a:defRPr sz="2800">
                <a:solidFill>
                  <a:schemeClr val="tx1"/>
                </a:solidFill>
                <a:latin typeface="Arial" panose="020B0604020202020204" pitchFamily="34" charset="0"/>
                <a:ea typeface="Osaka" panose="020B0600000000000000" pitchFamily="34" charset="-128"/>
              </a:defRPr>
            </a:lvl3pPr>
            <a:lvl4pPr>
              <a:defRPr sz="2800">
                <a:solidFill>
                  <a:schemeClr val="tx1"/>
                </a:solidFill>
                <a:latin typeface="Arial" panose="020B0604020202020204" pitchFamily="34" charset="0"/>
                <a:ea typeface="Osaka" panose="020B0600000000000000" pitchFamily="34" charset="-128"/>
              </a:defRPr>
            </a:lvl4pPr>
            <a:lvl5pPr>
              <a:defRPr sz="2800">
                <a:solidFill>
                  <a:schemeClr val="tx1"/>
                </a:solidFill>
                <a:latin typeface="Arial" panose="020B0604020202020204" pitchFamily="34" charset="0"/>
                <a:ea typeface="Osaka" panose="020B0600000000000000"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9pPr>
          </a:lstStyle>
          <a:p>
            <a:fld id="{7847A2FC-8055-9044-919F-F4FE79AA6BA5}" type="slidenum">
              <a:rPr lang="en-US" altLang="en-US" sz="1200">
                <a:latin typeface="Times" pitchFamily="2" charset="0"/>
              </a:rPr>
              <a:pPr/>
              <a:t>1</a:t>
            </a:fld>
            <a:endParaRPr lang="en-US" altLang="en-US" sz="1200">
              <a:latin typeface="Times" pitchFamily="2" charset="0"/>
            </a:endParaRPr>
          </a:p>
        </p:txBody>
      </p:sp>
      <p:sp>
        <p:nvSpPr>
          <p:cNvPr id="17411" name="Rectangle 2">
            <a:extLst>
              <a:ext uri="{FF2B5EF4-FFF2-40B4-BE49-F238E27FC236}">
                <a16:creationId xmlns:a16="http://schemas.microsoft.com/office/drawing/2014/main" id="{A9725880-89F4-5B6E-E308-9FAE35179FB2}"/>
              </a:ext>
            </a:extLst>
          </p:cNvPr>
          <p:cNvSpPr>
            <a:spLocks noGrp="1" noRot="1" noChangeAspect="1" noChangeArrowheads="1"/>
          </p:cNvSpPr>
          <p:nvPr>
            <p:ph type="sldImg"/>
          </p:nvPr>
        </p:nvSpPr>
        <p:spPr>
          <a:solidFill>
            <a:srgbClr val="FFFFFF"/>
          </a:solidFill>
          <a:ln/>
        </p:spPr>
      </p:sp>
      <p:sp>
        <p:nvSpPr>
          <p:cNvPr id="17412" name="Rectangle 3">
            <a:extLst>
              <a:ext uri="{FF2B5EF4-FFF2-40B4-BE49-F238E27FC236}">
                <a16:creationId xmlns:a16="http://schemas.microsoft.com/office/drawing/2014/main" id="{693F25C2-BCB2-00F6-4C74-2A1C0343CBD3}"/>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pitchFamily="2" charset="0"/>
                <a:ea typeface="ＭＳ Ｐゴシック" panose="020B0600070205080204" pitchFamily="34" charset="-128"/>
              </a:rPr>
              <a:t>Mark’s limiting beliefs: this is just a little too whacky… sketchy, not normal</a:t>
            </a:r>
          </a:p>
          <a:p>
            <a:endParaRPr lang="en-US" altLang="en-US" dirty="0">
              <a:latin typeface="Times" pitchFamily="2" charset="0"/>
              <a:ea typeface="ＭＳ Ｐゴシック" panose="020B0600070205080204" pitchFamily="34" charset="-128"/>
            </a:endParaRPr>
          </a:p>
          <a:p>
            <a:r>
              <a:rPr lang="en-US" altLang="en-US" dirty="0">
                <a:latin typeface="Times" pitchFamily="2" charset="0"/>
                <a:ea typeface="ＭＳ Ｐゴシック" panose="020B0600070205080204" pitchFamily="34" charset="-128"/>
              </a:rPr>
              <a:t>Will our clients see the real deal… and will they appreciate that they are a valued member of our community (family)</a:t>
            </a:r>
          </a:p>
        </p:txBody>
      </p:sp>
    </p:spTree>
    <p:extLst>
      <p:ext uri="{BB962C8B-B14F-4D97-AF65-F5344CB8AC3E}">
        <p14:creationId xmlns:p14="http://schemas.microsoft.com/office/powerpoint/2010/main" val="264030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1252-506B-D090-0438-F99715B4918C}"/>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CF570020-93C3-8235-C179-298C04BAF3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Osaka" panose="020B0600000000000000" pitchFamily="34" charset="-128"/>
              </a:defRPr>
            </a:lvl1pPr>
            <a:lvl2pPr marL="37931725" indent="-37474525">
              <a:defRPr sz="2800">
                <a:solidFill>
                  <a:schemeClr val="tx1"/>
                </a:solidFill>
                <a:latin typeface="Arial" panose="020B0604020202020204" pitchFamily="34" charset="0"/>
                <a:ea typeface="Osaka" panose="020B0600000000000000" pitchFamily="34" charset="-128"/>
              </a:defRPr>
            </a:lvl2pPr>
            <a:lvl3pPr>
              <a:defRPr sz="2800">
                <a:solidFill>
                  <a:schemeClr val="tx1"/>
                </a:solidFill>
                <a:latin typeface="Arial" panose="020B0604020202020204" pitchFamily="34" charset="0"/>
                <a:ea typeface="Osaka" panose="020B0600000000000000" pitchFamily="34" charset="-128"/>
              </a:defRPr>
            </a:lvl3pPr>
            <a:lvl4pPr>
              <a:defRPr sz="2800">
                <a:solidFill>
                  <a:schemeClr val="tx1"/>
                </a:solidFill>
                <a:latin typeface="Arial" panose="020B0604020202020204" pitchFamily="34" charset="0"/>
                <a:ea typeface="Osaka" panose="020B0600000000000000" pitchFamily="34" charset="-128"/>
              </a:defRPr>
            </a:lvl4pPr>
            <a:lvl5pPr>
              <a:defRPr sz="2800">
                <a:solidFill>
                  <a:schemeClr val="tx1"/>
                </a:solidFill>
                <a:latin typeface="Arial" panose="020B0604020202020204" pitchFamily="34" charset="0"/>
                <a:ea typeface="Osaka" panose="020B0600000000000000"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9pPr>
          </a:lstStyle>
          <a:p>
            <a:fld id="{7847A2FC-8055-9044-919F-F4FE79AA6BA5}" type="slidenum">
              <a:rPr lang="en-US" altLang="en-US" sz="1200">
                <a:latin typeface="Times" pitchFamily="2" charset="0"/>
              </a:rPr>
              <a:pPr/>
              <a:t>2</a:t>
            </a:fld>
            <a:endParaRPr lang="en-US" altLang="en-US" sz="1200">
              <a:latin typeface="Times" pitchFamily="2" charset="0"/>
            </a:endParaRPr>
          </a:p>
        </p:txBody>
      </p:sp>
      <p:sp>
        <p:nvSpPr>
          <p:cNvPr id="17411" name="Rectangle 2">
            <a:extLst>
              <a:ext uri="{FF2B5EF4-FFF2-40B4-BE49-F238E27FC236}">
                <a16:creationId xmlns:a16="http://schemas.microsoft.com/office/drawing/2014/main" id="{55CAB544-DF9D-F164-017E-676EA310D43D}"/>
              </a:ext>
            </a:extLst>
          </p:cNvPr>
          <p:cNvSpPr>
            <a:spLocks noGrp="1" noRot="1" noChangeAspect="1" noChangeArrowheads="1"/>
          </p:cNvSpPr>
          <p:nvPr>
            <p:ph type="sldImg"/>
          </p:nvPr>
        </p:nvSpPr>
        <p:spPr>
          <a:solidFill>
            <a:srgbClr val="FFFFFF"/>
          </a:solidFill>
          <a:ln/>
        </p:spPr>
      </p:sp>
      <p:sp>
        <p:nvSpPr>
          <p:cNvPr id="17412" name="Rectangle 3">
            <a:extLst>
              <a:ext uri="{FF2B5EF4-FFF2-40B4-BE49-F238E27FC236}">
                <a16:creationId xmlns:a16="http://schemas.microsoft.com/office/drawing/2014/main" id="{CACB59C3-80F6-54E6-A95B-7F5FE0B56DCF}"/>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pitchFamily="2" charset="0"/>
                <a:ea typeface="ＭＳ Ｐゴシック" panose="020B0600070205080204" pitchFamily="34" charset="-128"/>
              </a:rPr>
              <a:t>Mark’s limiting beliefs: this is just a little too whacky… sketchy, not normal</a:t>
            </a:r>
          </a:p>
          <a:p>
            <a:endParaRPr lang="en-US" altLang="en-US" dirty="0">
              <a:latin typeface="Times" pitchFamily="2" charset="0"/>
              <a:ea typeface="ＭＳ Ｐゴシック" panose="020B0600070205080204" pitchFamily="34" charset="-128"/>
            </a:endParaRPr>
          </a:p>
          <a:p>
            <a:r>
              <a:rPr lang="en-US" altLang="en-US" dirty="0">
                <a:latin typeface="Times" pitchFamily="2" charset="0"/>
                <a:ea typeface="ＭＳ Ｐゴシック" panose="020B0600070205080204" pitchFamily="34" charset="-128"/>
              </a:rPr>
              <a:t>Will our clients see the real deal… and will they appreciate that they are a valued member of our community (family)</a:t>
            </a:r>
          </a:p>
        </p:txBody>
      </p:sp>
    </p:spTree>
    <p:extLst>
      <p:ext uri="{BB962C8B-B14F-4D97-AF65-F5344CB8AC3E}">
        <p14:creationId xmlns:p14="http://schemas.microsoft.com/office/powerpoint/2010/main" val="144033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0F834E5-CF49-6E63-1A3D-C462F8A39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Osaka" panose="020B0600000000000000" pitchFamily="34" charset="-128"/>
              </a:defRPr>
            </a:lvl1pPr>
            <a:lvl2pPr marL="37931725" indent="-37474525">
              <a:defRPr sz="2800">
                <a:solidFill>
                  <a:schemeClr val="tx1"/>
                </a:solidFill>
                <a:latin typeface="Arial" panose="020B0604020202020204" pitchFamily="34" charset="0"/>
                <a:ea typeface="Osaka" panose="020B0600000000000000" pitchFamily="34" charset="-128"/>
              </a:defRPr>
            </a:lvl2pPr>
            <a:lvl3pPr>
              <a:defRPr sz="2800">
                <a:solidFill>
                  <a:schemeClr val="tx1"/>
                </a:solidFill>
                <a:latin typeface="Arial" panose="020B0604020202020204" pitchFamily="34" charset="0"/>
                <a:ea typeface="Osaka" panose="020B0600000000000000" pitchFamily="34" charset="-128"/>
              </a:defRPr>
            </a:lvl3pPr>
            <a:lvl4pPr>
              <a:defRPr sz="2800">
                <a:solidFill>
                  <a:schemeClr val="tx1"/>
                </a:solidFill>
                <a:latin typeface="Arial" panose="020B0604020202020204" pitchFamily="34" charset="0"/>
                <a:ea typeface="Osaka" panose="020B0600000000000000" pitchFamily="34" charset="-128"/>
              </a:defRPr>
            </a:lvl4pPr>
            <a:lvl5pPr>
              <a:defRPr sz="2800">
                <a:solidFill>
                  <a:schemeClr val="tx1"/>
                </a:solidFill>
                <a:latin typeface="Arial" panose="020B0604020202020204" pitchFamily="34" charset="0"/>
                <a:ea typeface="Osaka" panose="020B0600000000000000"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9pPr>
          </a:lstStyle>
          <a:p>
            <a:fld id="{7847A2FC-8055-9044-919F-F4FE79AA6BA5}" type="slidenum">
              <a:rPr lang="en-US" altLang="en-US" sz="1200">
                <a:latin typeface="Times" pitchFamily="2" charset="0"/>
              </a:rPr>
              <a:pPr/>
              <a:t>3</a:t>
            </a:fld>
            <a:endParaRPr lang="en-US" altLang="en-US" sz="1200">
              <a:latin typeface="Times" pitchFamily="2" charset="0"/>
            </a:endParaRPr>
          </a:p>
        </p:txBody>
      </p:sp>
      <p:sp>
        <p:nvSpPr>
          <p:cNvPr id="17411" name="Rectangle 2">
            <a:extLst>
              <a:ext uri="{FF2B5EF4-FFF2-40B4-BE49-F238E27FC236}">
                <a16:creationId xmlns:a16="http://schemas.microsoft.com/office/drawing/2014/main" id="{A9725880-89F4-5B6E-E308-9FAE35179FB2}"/>
              </a:ext>
            </a:extLst>
          </p:cNvPr>
          <p:cNvSpPr>
            <a:spLocks noGrp="1" noRot="1" noChangeAspect="1" noChangeArrowheads="1"/>
          </p:cNvSpPr>
          <p:nvPr>
            <p:ph type="sldImg"/>
          </p:nvPr>
        </p:nvSpPr>
        <p:spPr>
          <a:solidFill>
            <a:srgbClr val="FFFFFF"/>
          </a:solidFill>
          <a:ln/>
        </p:spPr>
      </p:sp>
      <p:sp>
        <p:nvSpPr>
          <p:cNvPr id="17412" name="Rectangle 3">
            <a:extLst>
              <a:ext uri="{FF2B5EF4-FFF2-40B4-BE49-F238E27FC236}">
                <a16:creationId xmlns:a16="http://schemas.microsoft.com/office/drawing/2014/main" id="{693F25C2-BCB2-00F6-4C74-2A1C0343CBD3}"/>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pitchFamily="2" charset="0"/>
                <a:ea typeface="ＭＳ Ｐゴシック" panose="020B0600070205080204" pitchFamily="34" charset="-128"/>
              </a:rPr>
              <a:t>Mark’s limiting beliefs: this is just a little too whacky… sketchy, not normal</a:t>
            </a:r>
          </a:p>
          <a:p>
            <a:endParaRPr lang="en-US" altLang="en-US" dirty="0">
              <a:latin typeface="Times" pitchFamily="2" charset="0"/>
              <a:ea typeface="ＭＳ Ｐゴシック" panose="020B0600070205080204" pitchFamily="34" charset="-128"/>
            </a:endParaRPr>
          </a:p>
          <a:p>
            <a:r>
              <a:rPr lang="en-US" altLang="en-US" dirty="0">
                <a:latin typeface="Times" pitchFamily="2" charset="0"/>
                <a:ea typeface="ＭＳ Ｐゴシック" panose="020B0600070205080204" pitchFamily="34" charset="-128"/>
              </a:rPr>
              <a:t>Will our clients see the real deal… and will they appreciate that they are a valued member of our community (family)</a:t>
            </a:r>
          </a:p>
        </p:txBody>
      </p:sp>
    </p:spTree>
    <p:extLst>
      <p:ext uri="{BB962C8B-B14F-4D97-AF65-F5344CB8AC3E}">
        <p14:creationId xmlns:p14="http://schemas.microsoft.com/office/powerpoint/2010/main" val="298218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0F834E5-CF49-6E63-1A3D-C462F8A39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Osaka" panose="020B0600000000000000" pitchFamily="34" charset="-128"/>
              </a:defRPr>
            </a:lvl1pPr>
            <a:lvl2pPr marL="37931725" indent="-37474525">
              <a:defRPr sz="2800">
                <a:solidFill>
                  <a:schemeClr val="tx1"/>
                </a:solidFill>
                <a:latin typeface="Arial" panose="020B0604020202020204" pitchFamily="34" charset="0"/>
                <a:ea typeface="Osaka" panose="020B0600000000000000" pitchFamily="34" charset="-128"/>
              </a:defRPr>
            </a:lvl2pPr>
            <a:lvl3pPr>
              <a:defRPr sz="2800">
                <a:solidFill>
                  <a:schemeClr val="tx1"/>
                </a:solidFill>
                <a:latin typeface="Arial" panose="020B0604020202020204" pitchFamily="34" charset="0"/>
                <a:ea typeface="Osaka" panose="020B0600000000000000" pitchFamily="34" charset="-128"/>
              </a:defRPr>
            </a:lvl3pPr>
            <a:lvl4pPr>
              <a:defRPr sz="2800">
                <a:solidFill>
                  <a:schemeClr val="tx1"/>
                </a:solidFill>
                <a:latin typeface="Arial" panose="020B0604020202020204" pitchFamily="34" charset="0"/>
                <a:ea typeface="Osaka" panose="020B0600000000000000" pitchFamily="34" charset="-128"/>
              </a:defRPr>
            </a:lvl4pPr>
            <a:lvl5pPr>
              <a:defRPr sz="2800">
                <a:solidFill>
                  <a:schemeClr val="tx1"/>
                </a:solidFill>
                <a:latin typeface="Arial" panose="020B0604020202020204" pitchFamily="34" charset="0"/>
                <a:ea typeface="Osaka" panose="020B0600000000000000"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9pPr>
          </a:lstStyle>
          <a:p>
            <a:fld id="{7847A2FC-8055-9044-919F-F4FE79AA6BA5}" type="slidenum">
              <a:rPr lang="en-US" altLang="en-US" sz="1200">
                <a:latin typeface="Times" pitchFamily="2" charset="0"/>
              </a:rPr>
              <a:pPr/>
              <a:t>4</a:t>
            </a:fld>
            <a:endParaRPr lang="en-US" altLang="en-US" sz="1200">
              <a:latin typeface="Times" pitchFamily="2" charset="0"/>
            </a:endParaRPr>
          </a:p>
        </p:txBody>
      </p:sp>
      <p:sp>
        <p:nvSpPr>
          <p:cNvPr id="17411" name="Rectangle 2">
            <a:extLst>
              <a:ext uri="{FF2B5EF4-FFF2-40B4-BE49-F238E27FC236}">
                <a16:creationId xmlns:a16="http://schemas.microsoft.com/office/drawing/2014/main" id="{A9725880-89F4-5B6E-E308-9FAE35179FB2}"/>
              </a:ext>
            </a:extLst>
          </p:cNvPr>
          <p:cNvSpPr>
            <a:spLocks noGrp="1" noRot="1" noChangeAspect="1" noChangeArrowheads="1"/>
          </p:cNvSpPr>
          <p:nvPr>
            <p:ph type="sldImg"/>
          </p:nvPr>
        </p:nvSpPr>
        <p:spPr>
          <a:solidFill>
            <a:srgbClr val="FFFFFF"/>
          </a:solidFill>
          <a:ln/>
        </p:spPr>
      </p:sp>
      <p:sp>
        <p:nvSpPr>
          <p:cNvPr id="17412" name="Rectangle 3">
            <a:extLst>
              <a:ext uri="{FF2B5EF4-FFF2-40B4-BE49-F238E27FC236}">
                <a16:creationId xmlns:a16="http://schemas.microsoft.com/office/drawing/2014/main" id="{693F25C2-BCB2-00F6-4C74-2A1C0343CBD3}"/>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pitchFamily="2" charset="0"/>
                <a:ea typeface="ＭＳ Ｐゴシック" panose="020B0600070205080204" pitchFamily="34" charset="-128"/>
              </a:rPr>
              <a:t>Mark’s limiting beliefs: this is just a little too whacky… sketchy, not normal</a:t>
            </a:r>
          </a:p>
          <a:p>
            <a:endParaRPr lang="en-US" altLang="en-US" dirty="0">
              <a:latin typeface="Times" pitchFamily="2" charset="0"/>
              <a:ea typeface="ＭＳ Ｐゴシック" panose="020B0600070205080204" pitchFamily="34" charset="-128"/>
            </a:endParaRPr>
          </a:p>
          <a:p>
            <a:r>
              <a:rPr lang="en-US" altLang="en-US" dirty="0">
                <a:latin typeface="Times" pitchFamily="2" charset="0"/>
                <a:ea typeface="ＭＳ Ｐゴシック" panose="020B0600070205080204" pitchFamily="34" charset="-128"/>
              </a:rPr>
              <a:t>Will our clients see the real deal… and will they appreciate that they are a valued member of our community (family)</a:t>
            </a:r>
          </a:p>
        </p:txBody>
      </p:sp>
    </p:spTree>
    <p:extLst>
      <p:ext uri="{BB962C8B-B14F-4D97-AF65-F5344CB8AC3E}">
        <p14:creationId xmlns:p14="http://schemas.microsoft.com/office/powerpoint/2010/main" val="187291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0F834E5-CF49-6E63-1A3D-C462F8A39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Osaka" panose="020B0600000000000000" pitchFamily="34" charset="-128"/>
              </a:defRPr>
            </a:lvl1pPr>
            <a:lvl2pPr marL="37931725" indent="-37474525">
              <a:defRPr sz="2800">
                <a:solidFill>
                  <a:schemeClr val="tx1"/>
                </a:solidFill>
                <a:latin typeface="Arial" panose="020B0604020202020204" pitchFamily="34" charset="0"/>
                <a:ea typeface="Osaka" panose="020B0600000000000000" pitchFamily="34" charset="-128"/>
              </a:defRPr>
            </a:lvl2pPr>
            <a:lvl3pPr>
              <a:defRPr sz="2800">
                <a:solidFill>
                  <a:schemeClr val="tx1"/>
                </a:solidFill>
                <a:latin typeface="Arial" panose="020B0604020202020204" pitchFamily="34" charset="0"/>
                <a:ea typeface="Osaka" panose="020B0600000000000000" pitchFamily="34" charset="-128"/>
              </a:defRPr>
            </a:lvl3pPr>
            <a:lvl4pPr>
              <a:defRPr sz="2800">
                <a:solidFill>
                  <a:schemeClr val="tx1"/>
                </a:solidFill>
                <a:latin typeface="Arial" panose="020B0604020202020204" pitchFamily="34" charset="0"/>
                <a:ea typeface="Osaka" panose="020B0600000000000000" pitchFamily="34" charset="-128"/>
              </a:defRPr>
            </a:lvl4pPr>
            <a:lvl5pPr>
              <a:defRPr sz="2800">
                <a:solidFill>
                  <a:schemeClr val="tx1"/>
                </a:solidFill>
                <a:latin typeface="Arial" panose="020B0604020202020204" pitchFamily="34" charset="0"/>
                <a:ea typeface="Osaka" panose="020B0600000000000000"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Osaka" panose="020B0600000000000000" pitchFamily="34" charset="-128"/>
              </a:defRPr>
            </a:lvl9pPr>
          </a:lstStyle>
          <a:p>
            <a:fld id="{7847A2FC-8055-9044-919F-F4FE79AA6BA5}" type="slidenum">
              <a:rPr lang="en-US" altLang="en-US" sz="1200">
                <a:latin typeface="Times" pitchFamily="2" charset="0"/>
              </a:rPr>
              <a:pPr/>
              <a:t>5</a:t>
            </a:fld>
            <a:endParaRPr lang="en-US" altLang="en-US" sz="1200">
              <a:latin typeface="Times" pitchFamily="2" charset="0"/>
            </a:endParaRPr>
          </a:p>
        </p:txBody>
      </p:sp>
      <p:sp>
        <p:nvSpPr>
          <p:cNvPr id="17411" name="Rectangle 2">
            <a:extLst>
              <a:ext uri="{FF2B5EF4-FFF2-40B4-BE49-F238E27FC236}">
                <a16:creationId xmlns:a16="http://schemas.microsoft.com/office/drawing/2014/main" id="{A9725880-89F4-5B6E-E308-9FAE35179FB2}"/>
              </a:ext>
            </a:extLst>
          </p:cNvPr>
          <p:cNvSpPr>
            <a:spLocks noGrp="1" noRot="1" noChangeAspect="1" noChangeArrowheads="1"/>
          </p:cNvSpPr>
          <p:nvPr>
            <p:ph type="sldImg"/>
          </p:nvPr>
        </p:nvSpPr>
        <p:spPr>
          <a:solidFill>
            <a:srgbClr val="FFFFFF"/>
          </a:solidFill>
          <a:ln/>
        </p:spPr>
      </p:sp>
      <p:sp>
        <p:nvSpPr>
          <p:cNvPr id="17412" name="Rectangle 3">
            <a:extLst>
              <a:ext uri="{FF2B5EF4-FFF2-40B4-BE49-F238E27FC236}">
                <a16:creationId xmlns:a16="http://schemas.microsoft.com/office/drawing/2014/main" id="{693F25C2-BCB2-00F6-4C74-2A1C0343CBD3}"/>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pitchFamily="2" charset="0"/>
                <a:ea typeface="ＭＳ Ｐゴシック" panose="020B0600070205080204" pitchFamily="34" charset="-128"/>
              </a:rPr>
              <a:t>Mark’s limiting beliefs: this is just a little too whacky… sketchy, not normal</a:t>
            </a:r>
          </a:p>
          <a:p>
            <a:endParaRPr lang="en-US" altLang="en-US" dirty="0">
              <a:latin typeface="Times" pitchFamily="2" charset="0"/>
              <a:ea typeface="ＭＳ Ｐゴシック" panose="020B0600070205080204" pitchFamily="34" charset="-128"/>
            </a:endParaRPr>
          </a:p>
          <a:p>
            <a:r>
              <a:rPr lang="en-US" altLang="en-US" dirty="0">
                <a:latin typeface="Times" pitchFamily="2" charset="0"/>
                <a:ea typeface="ＭＳ Ｐゴシック" panose="020B0600070205080204" pitchFamily="34" charset="-128"/>
              </a:rPr>
              <a:t>Will our clients see the real deal… and will they appreciate that they are a valued member of our community (family)</a:t>
            </a:r>
          </a:p>
        </p:txBody>
      </p:sp>
    </p:spTree>
    <p:extLst>
      <p:ext uri="{BB962C8B-B14F-4D97-AF65-F5344CB8AC3E}">
        <p14:creationId xmlns:p14="http://schemas.microsoft.com/office/powerpoint/2010/main" val="315033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42" name="Rectangle 2"/>
          <p:cNvSpPr>
            <a:spLocks noGrp="1" noChangeArrowheads="1"/>
          </p:cNvSpPr>
          <p:nvPr>
            <p:ph type="ctrTitle"/>
          </p:nvPr>
        </p:nvSpPr>
        <p:spPr bwMode="auto">
          <a:xfrm>
            <a:off x="514350" y="3048000"/>
            <a:ext cx="5829300" cy="1524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419843" name="Rectangle 3"/>
          <p:cNvSpPr>
            <a:spLocks noGrp="1" noChangeArrowheads="1"/>
          </p:cNvSpPr>
          <p:nvPr>
            <p:ph type="subTitle" idx="1"/>
          </p:nvPr>
        </p:nvSpPr>
        <p:spPr bwMode="auto">
          <a:xfrm>
            <a:off x="1028700" y="5181600"/>
            <a:ext cx="4800600" cy="2336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en-US"/>
              <a:t>Click to edit Master subtitle style</a:t>
            </a:r>
          </a:p>
        </p:txBody>
      </p:sp>
      <p:sp>
        <p:nvSpPr>
          <p:cNvPr id="4" name="Date Placeholder 3">
            <a:extLst>
              <a:ext uri="{FF2B5EF4-FFF2-40B4-BE49-F238E27FC236}">
                <a16:creationId xmlns:a16="http://schemas.microsoft.com/office/drawing/2014/main" id="{EF8782DB-C968-E222-FCE1-042984D8FE87}"/>
              </a:ext>
            </a:extLst>
          </p:cNvPr>
          <p:cNvSpPr>
            <a:spLocks noGrp="1" noChangeArrowheads="1"/>
          </p:cNvSpPr>
          <p:nvPr>
            <p:ph type="dt" sz="half" idx="10"/>
          </p:nvPr>
        </p:nvSpPr>
        <p:spPr bwMode="auto">
          <a:xfrm>
            <a:off x="514350" y="8331200"/>
            <a:ext cx="142875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5" name="Footer Placeholder 4">
            <a:extLst>
              <a:ext uri="{FF2B5EF4-FFF2-40B4-BE49-F238E27FC236}">
                <a16:creationId xmlns:a16="http://schemas.microsoft.com/office/drawing/2014/main" id="{718BD172-9D23-CD11-306F-452B9833F387}"/>
              </a:ext>
            </a:extLst>
          </p:cNvPr>
          <p:cNvSpPr>
            <a:spLocks noGrp="1" noChangeArrowheads="1"/>
          </p:cNvSpPr>
          <p:nvPr>
            <p:ph type="ftr" sz="quarter" idx="11"/>
          </p:nvPr>
        </p:nvSpPr>
        <p:spPr>
          <a:xfrm>
            <a:off x="2343150" y="8331200"/>
            <a:ext cx="2171700" cy="609600"/>
          </a:xfrm>
        </p:spPr>
        <p:txBody>
          <a:bodyPr/>
          <a:lstStyle>
            <a:lvl1pPr algn="ctr">
              <a:defRPr sz="1400">
                <a:solidFill>
                  <a:schemeClr val="tx1"/>
                </a:solidFill>
              </a:defRPr>
            </a:lvl1pPr>
          </a:lstStyle>
          <a:p>
            <a:pPr>
              <a:defRPr/>
            </a:pPr>
            <a:r>
              <a:rPr lang="en-US"/>
              <a:t>SE8</a:t>
            </a:r>
          </a:p>
        </p:txBody>
      </p:sp>
      <p:sp>
        <p:nvSpPr>
          <p:cNvPr id="6" name="Slide Number Placeholder 5">
            <a:extLst>
              <a:ext uri="{FF2B5EF4-FFF2-40B4-BE49-F238E27FC236}">
                <a16:creationId xmlns:a16="http://schemas.microsoft.com/office/drawing/2014/main" id="{12C1CC7D-CD3A-A0CB-53B5-9078F3A1D5C8}"/>
              </a:ext>
            </a:extLst>
          </p:cNvPr>
          <p:cNvSpPr>
            <a:spLocks noGrp="1" noChangeArrowheads="1"/>
          </p:cNvSpPr>
          <p:nvPr>
            <p:ph type="sldNum" sz="quarter" idx="12"/>
          </p:nvPr>
        </p:nvSpPr>
        <p:spPr bwMode="auto">
          <a:xfrm>
            <a:off x="4914900" y="8331200"/>
            <a:ext cx="1428750" cy="609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8CF15C3-D8DD-BD42-B080-535BC06A5E59}" type="slidenum">
              <a:rPr lang="en-US" altLang="en-US"/>
              <a:pPr/>
              <a:t>‹#›</a:t>
            </a:fld>
            <a:endParaRPr lang="en-US" altLang="en-US"/>
          </a:p>
        </p:txBody>
      </p:sp>
      <p:sp>
        <p:nvSpPr>
          <p:cNvPr id="2" name="Rectangle 23">
            <a:extLst>
              <a:ext uri="{FF2B5EF4-FFF2-40B4-BE49-F238E27FC236}">
                <a16:creationId xmlns:a16="http://schemas.microsoft.com/office/drawing/2014/main" id="{37F8885C-0E51-D2EE-495A-483EEF03953A}"/>
              </a:ext>
            </a:extLst>
          </p:cNvPr>
          <p:cNvSpPr txBox="1">
            <a:spLocks noChangeArrowheads="1"/>
          </p:cNvSpPr>
          <p:nvPr userDrawn="1"/>
        </p:nvSpPr>
        <p:spPr bwMode="auto">
          <a:xfrm>
            <a:off x="-438727" y="8883795"/>
            <a:ext cx="2013527" cy="260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a:t>SK 4.0 - @SC Version</a:t>
            </a:r>
            <a:endParaRPr lang="en-US" dirty="0"/>
          </a:p>
        </p:txBody>
      </p:sp>
    </p:spTree>
    <p:extLst>
      <p:ext uri="{BB962C8B-B14F-4D97-AF65-F5344CB8AC3E}">
        <p14:creationId xmlns:p14="http://schemas.microsoft.com/office/powerpoint/2010/main" val="231608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vert="horz"/>
          <a:lstStyle/>
          <a:p>
            <a:r>
              <a:rPr lang="en-CA"/>
              <a:t>Click to edit Master title style</a:t>
            </a:r>
            <a:endParaRPr lang="en-US"/>
          </a:p>
        </p:txBody>
      </p:sp>
      <p:sp>
        <p:nvSpPr>
          <p:cNvPr id="3" name="Vertical Text Placeholder 2"/>
          <p:cNvSpPr>
            <a:spLocks noGrp="1"/>
          </p:cNvSpPr>
          <p:nvPr>
            <p:ph type="body" orient="vert" idx="1"/>
          </p:nvPr>
        </p:nvSpPr>
        <p:spPr>
          <a:xfrm>
            <a:off x="342900" y="2133600"/>
            <a:ext cx="6172200" cy="6034088"/>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23">
            <a:extLst>
              <a:ext uri="{FF2B5EF4-FFF2-40B4-BE49-F238E27FC236}">
                <a16:creationId xmlns:a16="http://schemas.microsoft.com/office/drawing/2014/main" id="{4A592753-1B30-A35B-E2C7-FB2900DCF4C4}"/>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174283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a:prstGeom prst="rect">
            <a:avLst/>
          </a:prstGeo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342900" y="366713"/>
            <a:ext cx="4476750" cy="7800975"/>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23">
            <a:extLst>
              <a:ext uri="{FF2B5EF4-FFF2-40B4-BE49-F238E27FC236}">
                <a16:creationId xmlns:a16="http://schemas.microsoft.com/office/drawing/2014/main" id="{26DB9B17-8D31-8319-7518-BF0E053AEED4}"/>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145275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vert="horz"/>
          <a:lstStyle/>
          <a:p>
            <a:r>
              <a:rPr lang="en-CA"/>
              <a:t>Click to edit Master title style</a:t>
            </a:r>
            <a:endParaRPr lang="en-US"/>
          </a:p>
        </p:txBody>
      </p:sp>
      <p:sp>
        <p:nvSpPr>
          <p:cNvPr id="3" name="Content Placeholder 2"/>
          <p:cNvSpPr>
            <a:spLocks noGrp="1"/>
          </p:cNvSpPr>
          <p:nvPr>
            <p:ph idx="1"/>
          </p:nvPr>
        </p:nvSpPr>
        <p:spPr>
          <a:xfrm>
            <a:off x="342900" y="2133600"/>
            <a:ext cx="6172200" cy="6034088"/>
          </a:xfrm>
          <a:prstGeom prst="rect">
            <a:avLst/>
          </a:prstGeom>
        </p:spPr>
        <p:txBody>
          <a:bodyPr vert="horz"/>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23">
            <a:extLst>
              <a:ext uri="{FF2B5EF4-FFF2-40B4-BE49-F238E27FC236}">
                <a16:creationId xmlns:a16="http://schemas.microsoft.com/office/drawing/2014/main" id="{E0C2B929-9B84-4C6B-AFBF-9FD1934E943B}"/>
              </a:ext>
            </a:extLst>
          </p:cNvPr>
          <p:cNvSpPr>
            <a:spLocks noGrp="1" noChangeArrowheads="1"/>
          </p:cNvSpPr>
          <p:nvPr>
            <p:ph type="ftr" sz="quarter" idx="10"/>
          </p:nvPr>
        </p:nvSpPr>
        <p:spPr>
          <a:ln/>
        </p:spPr>
        <p:txBody>
          <a:bodyPr/>
          <a:lstStyle>
            <a:lvl1pPr>
              <a:defRPr/>
            </a:lvl1pPr>
          </a:lstStyle>
          <a:p>
            <a:pPr>
              <a:defRPr/>
            </a:pPr>
            <a:r>
              <a:rPr lang="en-US"/>
              <a:t>SE8</a:t>
            </a:r>
          </a:p>
        </p:txBody>
      </p:sp>
      <p:sp>
        <p:nvSpPr>
          <p:cNvPr id="5" name="Rectangle 23">
            <a:extLst>
              <a:ext uri="{FF2B5EF4-FFF2-40B4-BE49-F238E27FC236}">
                <a16:creationId xmlns:a16="http://schemas.microsoft.com/office/drawing/2014/main" id="{6DB63698-419E-DF68-3B4B-DCC0C8B5B834}"/>
              </a:ext>
            </a:extLst>
          </p:cNvPr>
          <p:cNvSpPr txBox="1">
            <a:spLocks noChangeArrowheads="1"/>
          </p:cNvSpPr>
          <p:nvPr userDrawn="1"/>
        </p:nvSpPr>
        <p:spPr bwMode="auto">
          <a:xfrm>
            <a:off x="-438728" y="8883794"/>
            <a:ext cx="2013527" cy="260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a:t>SK 4.0 - @SC Version</a:t>
            </a:r>
            <a:endParaRPr lang="en-US" dirty="0"/>
          </a:p>
        </p:txBody>
      </p:sp>
    </p:spTree>
    <p:extLst>
      <p:ext uri="{BB962C8B-B14F-4D97-AF65-F5344CB8AC3E}">
        <p14:creationId xmlns:p14="http://schemas.microsoft.com/office/powerpoint/2010/main" val="20041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a:prstGeom prst="rect">
            <a:avLst/>
          </a:prstGeom>
        </p:spPr>
        <p:txBody>
          <a:bodyPr vert="horz"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541338" y="3875088"/>
            <a:ext cx="5829300" cy="200025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23">
            <a:extLst>
              <a:ext uri="{FF2B5EF4-FFF2-40B4-BE49-F238E27FC236}">
                <a16:creationId xmlns:a16="http://schemas.microsoft.com/office/drawing/2014/main" id="{DE894765-37E0-C640-A5C2-EBCE12D25C17}"/>
              </a:ext>
            </a:extLst>
          </p:cNvPr>
          <p:cNvSpPr>
            <a:spLocks noGrp="1" noChangeArrowheads="1"/>
          </p:cNvSpPr>
          <p:nvPr>
            <p:ph type="ftr" sz="quarter" idx="10"/>
          </p:nvPr>
        </p:nvSpPr>
        <p:spPr>
          <a:ln/>
        </p:spPr>
        <p:txBody>
          <a:bodyPr/>
          <a:lstStyle>
            <a:lvl1pPr>
              <a:defRPr/>
            </a:lvl1pPr>
          </a:lstStyle>
          <a:p>
            <a:pPr>
              <a:defRPr/>
            </a:pPr>
            <a:r>
              <a:rPr lang="en-US"/>
              <a:t>SE8</a:t>
            </a:r>
          </a:p>
        </p:txBody>
      </p:sp>
      <p:sp>
        <p:nvSpPr>
          <p:cNvPr id="5" name="Rectangle 23">
            <a:extLst>
              <a:ext uri="{FF2B5EF4-FFF2-40B4-BE49-F238E27FC236}">
                <a16:creationId xmlns:a16="http://schemas.microsoft.com/office/drawing/2014/main" id="{863C3651-C6C9-629C-24C4-E7B8A66482D1}"/>
              </a:ext>
            </a:extLst>
          </p:cNvPr>
          <p:cNvSpPr txBox="1">
            <a:spLocks noChangeArrowheads="1"/>
          </p:cNvSpPr>
          <p:nvPr userDrawn="1"/>
        </p:nvSpPr>
        <p:spPr bwMode="auto">
          <a:xfrm>
            <a:off x="-438727" y="8883795"/>
            <a:ext cx="2013527" cy="260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a:t>SK 4.0 - @SC Version</a:t>
            </a:r>
            <a:endParaRPr lang="en-US" dirty="0"/>
          </a:p>
        </p:txBody>
      </p:sp>
    </p:spTree>
    <p:extLst>
      <p:ext uri="{BB962C8B-B14F-4D97-AF65-F5344CB8AC3E}">
        <p14:creationId xmlns:p14="http://schemas.microsoft.com/office/powerpoint/2010/main" val="411163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vert="horz"/>
          <a:lstStyle/>
          <a:p>
            <a:r>
              <a:rPr lang="en-CA"/>
              <a:t>Click to edit Master title style</a:t>
            </a:r>
            <a:endParaRPr lang="en-US"/>
          </a:p>
        </p:txBody>
      </p:sp>
      <p:sp>
        <p:nvSpPr>
          <p:cNvPr id="3" name="Content Placeholder 2"/>
          <p:cNvSpPr>
            <a:spLocks noGrp="1"/>
          </p:cNvSpPr>
          <p:nvPr>
            <p:ph sz="half" idx="1"/>
          </p:nvPr>
        </p:nvSpPr>
        <p:spPr>
          <a:xfrm>
            <a:off x="342900" y="2133600"/>
            <a:ext cx="30099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3505200" y="2133600"/>
            <a:ext cx="30099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23">
            <a:extLst>
              <a:ext uri="{FF2B5EF4-FFF2-40B4-BE49-F238E27FC236}">
                <a16:creationId xmlns:a16="http://schemas.microsoft.com/office/drawing/2014/main" id="{BCAD9143-BAEC-17EF-0577-8B45C1C98950}"/>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65087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vert="horz"/>
          <a:lstStyle>
            <a:lvl1pPr>
              <a:defRPr/>
            </a:lvl1pPr>
          </a:lstStyle>
          <a:p>
            <a:r>
              <a:rPr lang="en-CA"/>
              <a:t>Click to edit Master title style</a:t>
            </a:r>
            <a:endParaRPr lang="en-US"/>
          </a:p>
        </p:txBody>
      </p:sp>
      <p:sp>
        <p:nvSpPr>
          <p:cNvPr id="3" name="Text Placeholder 2"/>
          <p:cNvSpPr>
            <a:spLocks noGrp="1"/>
          </p:cNvSpPr>
          <p:nvPr>
            <p:ph type="body" idx="1"/>
          </p:nvPr>
        </p:nvSpPr>
        <p:spPr>
          <a:xfrm>
            <a:off x="342900" y="2046288"/>
            <a:ext cx="3030538"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342900" y="2900363"/>
            <a:ext cx="3030538"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3484563" y="2046288"/>
            <a:ext cx="3030537"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3484563" y="2900363"/>
            <a:ext cx="3030537"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23">
            <a:extLst>
              <a:ext uri="{FF2B5EF4-FFF2-40B4-BE49-F238E27FC236}">
                <a16:creationId xmlns:a16="http://schemas.microsoft.com/office/drawing/2014/main" id="{C7F8FF6A-45DE-0A81-BE95-5B96BFC0AB37}"/>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172170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vert="horz"/>
          <a:lstStyle/>
          <a:p>
            <a:r>
              <a:rPr lang="en-CA"/>
              <a:t>Click to edit Master title style</a:t>
            </a:r>
            <a:endParaRPr lang="en-US"/>
          </a:p>
        </p:txBody>
      </p:sp>
      <p:sp>
        <p:nvSpPr>
          <p:cNvPr id="3" name="Rectangle 23">
            <a:extLst>
              <a:ext uri="{FF2B5EF4-FFF2-40B4-BE49-F238E27FC236}">
                <a16:creationId xmlns:a16="http://schemas.microsoft.com/office/drawing/2014/main" id="{5B340E07-2471-7A7F-2E78-728B86667466}"/>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363222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6CD18932-6AB5-5951-4E89-E4F321764586}"/>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95547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a:prstGeom prst="rect">
            <a:avLst/>
          </a:prstGeom>
        </p:spPr>
        <p:txBody>
          <a:bodyPr vert="horz"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2681288" y="363538"/>
            <a:ext cx="3833812" cy="780415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342900" y="1912938"/>
            <a:ext cx="2255838" cy="62547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23">
            <a:extLst>
              <a:ext uri="{FF2B5EF4-FFF2-40B4-BE49-F238E27FC236}">
                <a16:creationId xmlns:a16="http://schemas.microsoft.com/office/drawing/2014/main" id="{621A93F1-A793-C2EF-D475-FB38B0CA8D91}"/>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323662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a:prstGeom prst="rect">
            <a:avLst/>
          </a:prstGeom>
        </p:spPr>
        <p:txBody>
          <a:bodyPr vert="horz"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344613" y="817563"/>
            <a:ext cx="41148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23">
            <a:extLst>
              <a:ext uri="{FF2B5EF4-FFF2-40B4-BE49-F238E27FC236}">
                <a16:creationId xmlns:a16="http://schemas.microsoft.com/office/drawing/2014/main" id="{B8994C0D-3FF9-BE6A-F11F-6D1AFF6AFEFA}"/>
              </a:ext>
            </a:extLst>
          </p:cNvPr>
          <p:cNvSpPr>
            <a:spLocks noGrp="1" noChangeArrowheads="1"/>
          </p:cNvSpPr>
          <p:nvPr>
            <p:ph type="ftr" sz="quarter" idx="10"/>
          </p:nvPr>
        </p:nvSpPr>
        <p:spPr>
          <a:ln/>
        </p:spPr>
        <p:txBody>
          <a:bodyPr/>
          <a:lstStyle>
            <a:lvl1pPr>
              <a:defRPr/>
            </a:lvl1pPr>
          </a:lstStyle>
          <a:p>
            <a:pPr>
              <a:defRPr/>
            </a:pPr>
            <a:r>
              <a:rPr lang="en-US"/>
              <a:t>SE8</a:t>
            </a:r>
          </a:p>
        </p:txBody>
      </p:sp>
    </p:spTree>
    <p:extLst>
      <p:ext uri="{BB962C8B-B14F-4D97-AF65-F5344CB8AC3E}">
        <p14:creationId xmlns:p14="http://schemas.microsoft.com/office/powerpoint/2010/main" val="111573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7EBEC4-FDA7-C71D-8EB4-0FCA47E9F477}"/>
              </a:ext>
            </a:extLst>
          </p:cNvPr>
          <p:cNvSpPr/>
          <p:nvPr userDrawn="1"/>
        </p:nvSpPr>
        <p:spPr>
          <a:xfrm>
            <a:off x="812800" y="381000"/>
            <a:ext cx="762000" cy="134938"/>
          </a:xfrm>
          <a:prstGeom prst="rect">
            <a:avLst/>
          </a:prstGeom>
          <a:solidFill>
            <a:srgbClr val="FFFFFF"/>
          </a:solidFill>
          <a:ln>
            <a:solidFill>
              <a:srgbClr val="FDFDF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rgbClr val="FEFFFE"/>
                </a:solidFill>
              </a:ln>
              <a:solidFill>
                <a:srgbClr val="FFFFFF"/>
              </a:solidFill>
            </a:endParaRPr>
          </a:p>
        </p:txBody>
      </p:sp>
      <p:sp>
        <p:nvSpPr>
          <p:cNvPr id="418839" name="Rectangle 23">
            <a:extLst>
              <a:ext uri="{FF2B5EF4-FFF2-40B4-BE49-F238E27FC236}">
                <a16:creationId xmlns:a16="http://schemas.microsoft.com/office/drawing/2014/main" id="{ECE809C1-BD90-9411-10E0-FA293B66E906}"/>
              </a:ext>
            </a:extLst>
          </p:cNvPr>
          <p:cNvSpPr>
            <a:spLocks noGrp="1" noChangeArrowheads="1"/>
          </p:cNvSpPr>
          <p:nvPr>
            <p:ph type="ftr" sz="quarter" idx="3"/>
          </p:nvPr>
        </p:nvSpPr>
        <p:spPr bwMode="auto">
          <a:xfrm>
            <a:off x="-438727" y="8883795"/>
            <a:ext cx="2013527" cy="260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262626"/>
                </a:solidFill>
                <a:latin typeface="Arial" charset="0"/>
                <a:ea typeface="+mn-ea"/>
              </a:defRPr>
            </a:lvl1pPr>
          </a:lstStyle>
          <a:p>
            <a:pPr>
              <a:defRPr/>
            </a:pPr>
            <a:r>
              <a:rPr lang="en-US" dirty="0"/>
              <a:t>SK 4.0 - @SC Version</a:t>
            </a:r>
          </a:p>
        </p:txBody>
      </p:sp>
    </p:spTree>
  </p:cSld>
  <p:clrMap bg1="lt1" tx1="dk1" bg2="lt2" tx2="dk2" accent1="accent1" accent2="accent2" accent3="accent3" accent4="accent4" accent5="accent5" accent6="accent6" hlink="hlink" folHlink="folHlink"/>
  <p:sldLayoutIdLst>
    <p:sldLayoutId id="2147484020"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53D0C9F-416A-0B1E-E9AB-2C8F6E9B01E5}"/>
              </a:ext>
            </a:extLst>
          </p:cNvPr>
          <p:cNvGrpSpPr/>
          <p:nvPr/>
        </p:nvGrpSpPr>
        <p:grpSpPr>
          <a:xfrm>
            <a:off x="5106509" y="5878120"/>
            <a:ext cx="1435383" cy="1490360"/>
            <a:chOff x="405102" y="3657439"/>
            <a:chExt cx="1435383" cy="1490360"/>
          </a:xfrm>
        </p:grpSpPr>
        <p:pic>
          <p:nvPicPr>
            <p:cNvPr id="34" name="Picture 33" descr="A drawing of a person with her hand on her chin&#10;&#10;Description automatically generated">
              <a:extLst>
                <a:ext uri="{FF2B5EF4-FFF2-40B4-BE49-F238E27FC236}">
                  <a16:creationId xmlns:a16="http://schemas.microsoft.com/office/drawing/2014/main" id="{C8AE882D-81E7-54B5-3F70-80184156E95A}"/>
                </a:ext>
              </a:extLst>
            </p:cNvPr>
            <p:cNvPicPr>
              <a:picLocks noChangeAspect="1"/>
            </p:cNvPicPr>
            <p:nvPr/>
          </p:nvPicPr>
          <p:blipFill>
            <a:blip r:embed="rId3"/>
            <a:stretch>
              <a:fillRect/>
            </a:stretch>
          </p:blipFill>
          <p:spPr>
            <a:xfrm flipH="1">
              <a:off x="527132" y="3657439"/>
              <a:ext cx="1313353" cy="1442233"/>
            </a:xfrm>
            <a:prstGeom prst="rect">
              <a:avLst/>
            </a:prstGeom>
          </p:spPr>
        </p:pic>
        <p:sp>
          <p:nvSpPr>
            <p:cNvPr id="11" name="Rectangle 10">
              <a:extLst>
                <a:ext uri="{FF2B5EF4-FFF2-40B4-BE49-F238E27FC236}">
                  <a16:creationId xmlns:a16="http://schemas.microsoft.com/office/drawing/2014/main" id="{2665E62A-639A-E469-9143-78DDC6A66EB7}"/>
                </a:ext>
              </a:extLst>
            </p:cNvPr>
            <p:cNvSpPr/>
            <p:nvPr/>
          </p:nvSpPr>
          <p:spPr bwMode="auto">
            <a:xfrm>
              <a:off x="405102" y="5023404"/>
              <a:ext cx="534543" cy="124395"/>
            </a:xfrm>
            <a:prstGeom prst="rect">
              <a:avLst/>
            </a:prstGeom>
            <a:solidFill>
              <a:srgbClr val="FCFE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grpSp>
      <p:grpSp>
        <p:nvGrpSpPr>
          <p:cNvPr id="3" name="Group 2">
            <a:extLst>
              <a:ext uri="{FF2B5EF4-FFF2-40B4-BE49-F238E27FC236}">
                <a16:creationId xmlns:a16="http://schemas.microsoft.com/office/drawing/2014/main" id="{E24AA3A9-24D1-A068-C12C-C9585474DA23}"/>
              </a:ext>
            </a:extLst>
          </p:cNvPr>
          <p:cNvGrpSpPr/>
          <p:nvPr/>
        </p:nvGrpSpPr>
        <p:grpSpPr>
          <a:xfrm>
            <a:off x="0" y="10595"/>
            <a:ext cx="6858000" cy="2662150"/>
            <a:chOff x="0" y="685283"/>
            <a:chExt cx="6858000" cy="2662150"/>
          </a:xfrm>
        </p:grpSpPr>
        <p:sp>
          <p:nvSpPr>
            <p:cNvPr id="2" name="Rectangle 1">
              <a:extLst>
                <a:ext uri="{FF2B5EF4-FFF2-40B4-BE49-F238E27FC236}">
                  <a16:creationId xmlns:a16="http://schemas.microsoft.com/office/drawing/2014/main" id="{7AE00D82-91A8-71DD-9427-A7EE414809D6}"/>
                </a:ext>
              </a:extLst>
            </p:cNvPr>
            <p:cNvSpPr/>
            <p:nvPr/>
          </p:nvSpPr>
          <p:spPr bwMode="auto">
            <a:xfrm>
              <a:off x="0" y="685283"/>
              <a:ext cx="6858000" cy="2662150"/>
            </a:xfrm>
            <a:prstGeom prst="rect">
              <a:avLst/>
            </a:prstGeom>
            <a:solidFill>
              <a:srgbClr val="87A6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7" name="Title 1">
              <a:extLst>
                <a:ext uri="{FF2B5EF4-FFF2-40B4-BE49-F238E27FC236}">
                  <a16:creationId xmlns:a16="http://schemas.microsoft.com/office/drawing/2014/main" id="{0BFBF781-5832-9EA9-5625-0FB965B25C15}"/>
                </a:ext>
              </a:extLst>
            </p:cNvPr>
            <p:cNvSpPr txBox="1">
              <a:spLocks/>
            </p:cNvSpPr>
            <p:nvPr/>
          </p:nvSpPr>
          <p:spPr>
            <a:xfrm>
              <a:off x="527132" y="884181"/>
              <a:ext cx="5803736" cy="2308324"/>
            </a:xfrm>
            <a:prstGeom prst="rect">
              <a:avLst/>
            </a:prstGeom>
            <a:effectLst/>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480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rPr>
                <a:t>The </a:t>
              </a:r>
            </a:p>
            <a:p>
              <a:r>
                <a:rPr lang="en-US" sz="480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rPr>
                <a:t>“Will I Be OK?” </a:t>
              </a:r>
            </a:p>
            <a:p>
              <a:r>
                <a:rPr lang="en-US" sz="480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rPr>
                <a:t>Quiz</a:t>
              </a:r>
              <a:endParaRPr lang="en-US" sz="4800" kern="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endParaRPr>
            </a:p>
          </p:txBody>
        </p:sp>
      </p:grpSp>
      <p:grpSp>
        <p:nvGrpSpPr>
          <p:cNvPr id="4" name="Group 3">
            <a:extLst>
              <a:ext uri="{FF2B5EF4-FFF2-40B4-BE49-F238E27FC236}">
                <a16:creationId xmlns:a16="http://schemas.microsoft.com/office/drawing/2014/main" id="{5AB7E146-514B-BCAA-29D7-67F49A11D2F3}"/>
              </a:ext>
            </a:extLst>
          </p:cNvPr>
          <p:cNvGrpSpPr/>
          <p:nvPr/>
        </p:nvGrpSpPr>
        <p:grpSpPr>
          <a:xfrm>
            <a:off x="151386" y="8222297"/>
            <a:ext cx="7101635" cy="461666"/>
            <a:chOff x="-121819" y="217054"/>
            <a:chExt cx="7101635" cy="461666"/>
          </a:xfrm>
        </p:grpSpPr>
        <p:sp>
          <p:nvSpPr>
            <p:cNvPr id="5" name="Title 1">
              <a:extLst>
                <a:ext uri="{FF2B5EF4-FFF2-40B4-BE49-F238E27FC236}">
                  <a16:creationId xmlns:a16="http://schemas.microsoft.com/office/drawing/2014/main" id="{B8C791F1-35B3-78C6-0217-AAB3F58BB5CB}"/>
                </a:ext>
              </a:extLst>
            </p:cNvPr>
            <p:cNvSpPr txBox="1">
              <a:spLocks/>
            </p:cNvSpPr>
            <p:nvPr/>
          </p:nvSpPr>
          <p:spPr>
            <a:xfrm>
              <a:off x="-121819" y="278610"/>
              <a:ext cx="7101635" cy="369332"/>
            </a:xfrm>
            <a:prstGeom prst="rect">
              <a:avLst/>
            </a:prstGeom>
            <a:effectLst/>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1800" dirty="0">
                  <a:solidFill>
                    <a:srgbClr val="0F2143"/>
                  </a:solidFill>
                  <a:latin typeface="Monotype Corsiva" panose="03010101010201010101" pitchFamily="66" charset="0"/>
                  <a:ea typeface="Calibri Light" charset="0"/>
                  <a:cs typeface="Calibri" panose="020F0502020204030204" pitchFamily="34" charset="0"/>
                </a:rPr>
                <a:t>The Lifetime Total Care Journey™</a:t>
              </a:r>
              <a:endParaRPr lang="en-US" sz="1800" kern="0" dirty="0">
                <a:solidFill>
                  <a:srgbClr val="012144"/>
                </a:solidFill>
                <a:latin typeface="Monotype Corsiva" panose="03010101010201010101" pitchFamily="66" charset="0"/>
                <a:ea typeface="Calibri Light" charset="0"/>
                <a:cs typeface="Calibri" panose="020F0502020204030204" pitchFamily="34" charset="0"/>
              </a:endParaRPr>
            </a:p>
          </p:txBody>
        </p:sp>
        <p:pic>
          <p:nvPicPr>
            <p:cNvPr id="6" name="Picture 5" descr="Icon&#10;&#10;Description automatically generated">
              <a:extLst>
                <a:ext uri="{FF2B5EF4-FFF2-40B4-BE49-F238E27FC236}">
                  <a16:creationId xmlns:a16="http://schemas.microsoft.com/office/drawing/2014/main" id="{1775B653-4418-A7B0-22F7-17A4AB3AEBF9}"/>
                </a:ext>
              </a:extLst>
            </p:cNvPr>
            <p:cNvPicPr>
              <a:picLocks noChangeAspect="1"/>
            </p:cNvPicPr>
            <p:nvPr/>
          </p:nvPicPr>
          <p:blipFill>
            <a:blip r:embed="rId4"/>
            <a:stretch>
              <a:fillRect/>
            </a:stretch>
          </p:blipFill>
          <p:spPr>
            <a:xfrm>
              <a:off x="1289155" y="217054"/>
              <a:ext cx="664543" cy="461666"/>
            </a:xfrm>
            <a:prstGeom prst="rect">
              <a:avLst/>
            </a:prstGeom>
          </p:spPr>
        </p:pic>
      </p:grpSp>
      <p:sp>
        <p:nvSpPr>
          <p:cNvPr id="9" name="Rectangle 23">
            <a:extLst>
              <a:ext uri="{FF2B5EF4-FFF2-40B4-BE49-F238E27FC236}">
                <a16:creationId xmlns:a16="http://schemas.microsoft.com/office/drawing/2014/main" id="{52CD4A38-232D-6D46-36B8-9CB1184D0330}"/>
              </a:ext>
            </a:extLst>
          </p:cNvPr>
          <p:cNvSpPr txBox="1">
            <a:spLocks noChangeArrowheads="1"/>
          </p:cNvSpPr>
          <p:nvPr/>
        </p:nvSpPr>
        <p:spPr bwMode="auto">
          <a:xfrm>
            <a:off x="342662" y="8863316"/>
            <a:ext cx="471393"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lgn="l">
              <a:defRPr/>
            </a:pPr>
            <a:r>
              <a:rPr lang="en-US" sz="400" dirty="0"/>
              <a:t>WIBOQ 1.0</a:t>
            </a:r>
          </a:p>
        </p:txBody>
      </p:sp>
      <p:sp>
        <p:nvSpPr>
          <p:cNvPr id="14" name="Rectangle 23">
            <a:extLst>
              <a:ext uri="{FF2B5EF4-FFF2-40B4-BE49-F238E27FC236}">
                <a16:creationId xmlns:a16="http://schemas.microsoft.com/office/drawing/2014/main" id="{125FB000-2DAE-CD65-EBC7-7B1F48FF4176}"/>
              </a:ext>
            </a:extLst>
          </p:cNvPr>
          <p:cNvSpPr txBox="1">
            <a:spLocks noChangeArrowheads="1"/>
          </p:cNvSpPr>
          <p:nvPr/>
        </p:nvSpPr>
        <p:spPr bwMode="auto">
          <a:xfrm>
            <a:off x="5299409" y="8781275"/>
            <a:ext cx="1197869"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sz="900" dirty="0"/>
              <a:t>Page 1 of 5</a:t>
            </a:r>
          </a:p>
        </p:txBody>
      </p:sp>
      <p:sp>
        <p:nvSpPr>
          <p:cNvPr id="30" name="Text Box 1">
            <a:extLst>
              <a:ext uri="{FF2B5EF4-FFF2-40B4-BE49-F238E27FC236}">
                <a16:creationId xmlns:a16="http://schemas.microsoft.com/office/drawing/2014/main" id="{239863E0-637A-567B-9F37-3CF9B6B90249}"/>
              </a:ext>
            </a:extLst>
          </p:cNvPr>
          <p:cNvSpPr txBox="1"/>
          <p:nvPr/>
        </p:nvSpPr>
        <p:spPr>
          <a:xfrm>
            <a:off x="1962516" y="3117727"/>
            <a:ext cx="4368353" cy="103105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fontAlgn="base">
              <a:spcAft>
                <a:spcPts val="600"/>
              </a:spcAft>
            </a:pPr>
            <a:r>
              <a:rPr lang="en-CA" sz="1400" b="0" i="0" cap="all" dirty="0">
                <a:solidFill>
                  <a:srgbClr val="1B2632"/>
                </a:solidFill>
                <a:effectLst/>
                <a:latin typeface="Avenir Book" panose="02000503020000020003" pitchFamily="2" charset="0"/>
              </a:rPr>
              <a:t>Part of being OK is having enough money. </a:t>
            </a:r>
          </a:p>
          <a:p>
            <a:pPr algn="just" fontAlgn="base">
              <a:spcAft>
                <a:spcPts val="600"/>
              </a:spcAft>
            </a:pPr>
            <a:r>
              <a:rPr lang="en-CA" sz="1400" b="0" i="0" dirty="0">
                <a:solidFill>
                  <a:srgbClr val="1B2632"/>
                </a:solidFill>
                <a:effectLst/>
                <a:latin typeface="Avenir Book" panose="02000503020000020003" pitchFamily="2" charset="0"/>
              </a:rPr>
              <a:t>The other part, the bigger part, is being able to protect what matters most and do what means the most. We call this </a:t>
            </a:r>
            <a:r>
              <a:rPr lang="en-CA" sz="1400" b="1" i="0" dirty="0">
                <a:solidFill>
                  <a:srgbClr val="1B2632"/>
                </a:solidFill>
                <a:effectLst/>
                <a:latin typeface="Avenir Book" panose="02000503020000020003" pitchFamily="2" charset="0"/>
              </a:rPr>
              <a:t>Lifetime Total Wealth™</a:t>
            </a:r>
            <a:r>
              <a:rPr lang="en-CA" sz="1400" b="0" i="0" dirty="0">
                <a:solidFill>
                  <a:srgbClr val="1B2632"/>
                </a:solidFill>
                <a:effectLst/>
                <a:latin typeface="Avenir Book" panose="02000503020000020003" pitchFamily="2" charset="0"/>
              </a:rPr>
              <a:t>.</a:t>
            </a:r>
          </a:p>
        </p:txBody>
      </p:sp>
      <p:sp>
        <p:nvSpPr>
          <p:cNvPr id="8" name="Text Box 1">
            <a:extLst>
              <a:ext uri="{FF2B5EF4-FFF2-40B4-BE49-F238E27FC236}">
                <a16:creationId xmlns:a16="http://schemas.microsoft.com/office/drawing/2014/main" id="{F6ED704F-E6C6-393F-B936-3434EF786CBA}"/>
              </a:ext>
            </a:extLst>
          </p:cNvPr>
          <p:cNvSpPr txBox="1"/>
          <p:nvPr/>
        </p:nvSpPr>
        <p:spPr>
          <a:xfrm>
            <a:off x="342662" y="4501379"/>
            <a:ext cx="5988206" cy="1415772"/>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fontAlgn="base">
              <a:spcAft>
                <a:spcPts val="600"/>
              </a:spcAft>
            </a:pPr>
            <a:r>
              <a:rPr lang="en-CA" sz="2000" b="1" i="0" cap="all" dirty="0">
                <a:solidFill>
                  <a:srgbClr val="1B2632"/>
                </a:solidFill>
                <a:effectLst/>
                <a:latin typeface="Avenir Book" panose="02000503020000020003" pitchFamily="2" charset="0"/>
              </a:rPr>
              <a:t>instructions</a:t>
            </a:r>
          </a:p>
          <a:p>
            <a:pPr algn="just" fontAlgn="base">
              <a:spcAft>
                <a:spcPts val="600"/>
              </a:spcAft>
            </a:pPr>
            <a:r>
              <a:rPr lang="en-CA" sz="1400" b="0" i="0" dirty="0">
                <a:solidFill>
                  <a:srgbClr val="1B2632"/>
                </a:solidFill>
                <a:effectLst/>
                <a:latin typeface="Avenir Book" panose="02000503020000020003" pitchFamily="2" charset="0"/>
              </a:rPr>
              <a:t>This is a fillable pdf; you do not have to print it to complete the quiz. (But you can print it if you prefer.)</a:t>
            </a:r>
          </a:p>
          <a:p>
            <a:pPr algn="just" fontAlgn="base">
              <a:spcAft>
                <a:spcPts val="600"/>
              </a:spcAft>
            </a:pPr>
            <a:r>
              <a:rPr lang="en-CA" sz="1400" dirty="0">
                <a:solidFill>
                  <a:srgbClr val="1B2632"/>
                </a:solidFill>
                <a:latin typeface="Avenir Book" panose="02000503020000020003" pitchFamily="2" charset="0"/>
              </a:rPr>
              <a:t>STEP #1: After reading the next page (Page #2) simply begin answering the questions on Page #3.</a:t>
            </a:r>
            <a:endParaRPr lang="en-CA" sz="1400" b="0" i="0" dirty="0">
              <a:solidFill>
                <a:srgbClr val="1B2632"/>
              </a:solidFill>
              <a:effectLst/>
              <a:latin typeface="Avenir Book" panose="02000503020000020003" pitchFamily="2" charset="0"/>
            </a:endParaRPr>
          </a:p>
        </p:txBody>
      </p:sp>
      <p:sp>
        <p:nvSpPr>
          <p:cNvPr id="10" name="TextBox 9">
            <a:extLst>
              <a:ext uri="{FF2B5EF4-FFF2-40B4-BE49-F238E27FC236}">
                <a16:creationId xmlns:a16="http://schemas.microsoft.com/office/drawing/2014/main" id="{6CAC7BAF-D9E5-E70F-E9E8-0E934FEAFD38}"/>
              </a:ext>
            </a:extLst>
          </p:cNvPr>
          <p:cNvSpPr txBox="1"/>
          <p:nvPr/>
        </p:nvSpPr>
        <p:spPr>
          <a:xfrm>
            <a:off x="1261621" y="8672148"/>
            <a:ext cx="4405767" cy="369332"/>
          </a:xfrm>
          <a:prstGeom prst="rect">
            <a:avLst/>
          </a:prstGeom>
          <a:noFill/>
        </p:spPr>
        <p:txBody>
          <a:bodyPr wrap="square" rtlCol="0">
            <a:spAutoFit/>
          </a:bodyPr>
          <a:lstStyle/>
          <a:p>
            <a:pPr algn="just"/>
            <a:r>
              <a:rPr lang="en-CA" sz="600" dirty="0">
                <a:effectLst/>
                <a:latin typeface="Avenir Light" panose="020B0402020203020204" pitchFamily="34" charset="77"/>
              </a:rPr>
              <a:t>Securities and advisory services offered through Cetera Wealth Services LLC, a broker/dealer and a Registered Investment Advisor, Member FINRA/SIPC. Investment advisory services offered through CWM, LLC , an SEC Registered Investment Advisor. Cetera Advisor Networks LLC is under separate ownership from any other named entity. </a:t>
            </a:r>
          </a:p>
        </p:txBody>
      </p:sp>
      <p:grpSp>
        <p:nvGrpSpPr>
          <p:cNvPr id="16" name="Group 15">
            <a:extLst>
              <a:ext uri="{FF2B5EF4-FFF2-40B4-BE49-F238E27FC236}">
                <a16:creationId xmlns:a16="http://schemas.microsoft.com/office/drawing/2014/main" id="{759B1401-D0B4-77E5-C45D-56C33AAF8128}"/>
              </a:ext>
            </a:extLst>
          </p:cNvPr>
          <p:cNvGrpSpPr/>
          <p:nvPr/>
        </p:nvGrpSpPr>
        <p:grpSpPr>
          <a:xfrm flipH="1">
            <a:off x="0" y="3099699"/>
            <a:ext cx="1779373" cy="1095990"/>
            <a:chOff x="5140716" y="5380905"/>
            <a:chExt cx="1498520" cy="1095990"/>
          </a:xfrm>
        </p:grpSpPr>
        <p:pic>
          <p:nvPicPr>
            <p:cNvPr id="29" name="Picture 28" descr="A person thinking about a dollar sign&#10;&#10;Description automatically generated">
              <a:extLst>
                <a:ext uri="{FF2B5EF4-FFF2-40B4-BE49-F238E27FC236}">
                  <a16:creationId xmlns:a16="http://schemas.microsoft.com/office/drawing/2014/main" id="{95573181-5438-0404-A7BF-2949CE4F7796}"/>
                </a:ext>
              </a:extLst>
            </p:cNvPr>
            <p:cNvPicPr>
              <a:picLocks noChangeAspect="1"/>
            </p:cNvPicPr>
            <p:nvPr/>
          </p:nvPicPr>
          <p:blipFill>
            <a:blip r:embed="rId5"/>
            <a:stretch>
              <a:fillRect/>
            </a:stretch>
          </p:blipFill>
          <p:spPr>
            <a:xfrm>
              <a:off x="5140716" y="5380905"/>
              <a:ext cx="1053344" cy="1053344"/>
            </a:xfrm>
            <a:prstGeom prst="rect">
              <a:avLst/>
            </a:prstGeom>
          </p:spPr>
        </p:pic>
        <p:sp>
          <p:nvSpPr>
            <p:cNvPr id="13" name="Rectangle 12">
              <a:extLst>
                <a:ext uri="{FF2B5EF4-FFF2-40B4-BE49-F238E27FC236}">
                  <a16:creationId xmlns:a16="http://schemas.microsoft.com/office/drawing/2014/main" id="{120B7AEA-2FE5-202A-BF71-1C69DE914418}"/>
                </a:ext>
              </a:extLst>
            </p:cNvPr>
            <p:cNvSpPr/>
            <p:nvPr/>
          </p:nvSpPr>
          <p:spPr bwMode="auto">
            <a:xfrm>
              <a:off x="6104693" y="6352500"/>
              <a:ext cx="534543" cy="124395"/>
            </a:xfrm>
            <a:prstGeom prst="rect">
              <a:avLst/>
            </a:prstGeom>
            <a:solidFill>
              <a:srgbClr val="FCFE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grpSp>
      <p:sp>
        <p:nvSpPr>
          <p:cNvPr id="17" name="Text Box 1">
            <a:extLst>
              <a:ext uri="{FF2B5EF4-FFF2-40B4-BE49-F238E27FC236}">
                <a16:creationId xmlns:a16="http://schemas.microsoft.com/office/drawing/2014/main" id="{1AC1DB82-4907-1C61-A365-01BA67437A31}"/>
              </a:ext>
            </a:extLst>
          </p:cNvPr>
          <p:cNvSpPr txBox="1"/>
          <p:nvPr/>
        </p:nvSpPr>
        <p:spPr>
          <a:xfrm>
            <a:off x="317363" y="5889422"/>
            <a:ext cx="4982046" cy="1538883"/>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fontAlgn="base">
              <a:spcAft>
                <a:spcPts val="600"/>
              </a:spcAft>
            </a:pPr>
            <a:r>
              <a:rPr lang="en-CA" sz="1400" b="0" i="0" dirty="0">
                <a:solidFill>
                  <a:srgbClr val="1B2632"/>
                </a:solidFill>
                <a:effectLst/>
                <a:latin typeface="Avenir Book" panose="02000503020000020003" pitchFamily="2" charset="0"/>
              </a:rPr>
              <a:t>STEP </a:t>
            </a:r>
            <a:r>
              <a:rPr lang="en-CA" sz="1400" dirty="0">
                <a:solidFill>
                  <a:srgbClr val="1B2632"/>
                </a:solidFill>
                <a:latin typeface="Avenir Book" panose="02000503020000020003" pitchFamily="2" charset="0"/>
              </a:rPr>
              <a:t>#2: Then, complete the scorecard on Page #4</a:t>
            </a:r>
          </a:p>
          <a:p>
            <a:pPr algn="just" fontAlgn="base">
              <a:spcAft>
                <a:spcPts val="600"/>
              </a:spcAft>
            </a:pPr>
            <a:r>
              <a:rPr lang="en-CA" sz="1400" b="0" i="0" dirty="0">
                <a:solidFill>
                  <a:srgbClr val="1B2632"/>
                </a:solidFill>
                <a:effectLst/>
                <a:latin typeface="Avenir Book" panose="02000503020000020003" pitchFamily="2" charset="0"/>
              </a:rPr>
              <a:t>STEP #3: Page #5 is a Life Goal Planning Guide. Fill in the answers to each question as best as possible.</a:t>
            </a:r>
          </a:p>
          <a:p>
            <a:pPr algn="just" fontAlgn="base">
              <a:spcAft>
                <a:spcPts val="600"/>
              </a:spcAft>
            </a:pPr>
            <a:r>
              <a:rPr lang="en-CA" sz="1400" dirty="0">
                <a:solidFill>
                  <a:srgbClr val="1B2632"/>
                </a:solidFill>
                <a:latin typeface="Avenir Book" panose="02000503020000020003" pitchFamily="2" charset="0"/>
              </a:rPr>
              <a:t>STEP #4: Review all your answers and reflect on what they tell you about your current situation and your ability to live the best life possible with the money you have.</a:t>
            </a:r>
            <a:endParaRPr lang="en-CA" sz="1400" b="0" i="0" dirty="0">
              <a:solidFill>
                <a:srgbClr val="1B2632"/>
              </a:solidFill>
              <a:effectLst/>
              <a:latin typeface="Avenir Book" panose="02000503020000020003" pitchFamily="2" charset="0"/>
            </a:endParaRPr>
          </a:p>
        </p:txBody>
      </p:sp>
      <p:sp>
        <p:nvSpPr>
          <p:cNvPr id="18" name="Text Box 1">
            <a:extLst>
              <a:ext uri="{FF2B5EF4-FFF2-40B4-BE49-F238E27FC236}">
                <a16:creationId xmlns:a16="http://schemas.microsoft.com/office/drawing/2014/main" id="{3DE24140-765C-ECE7-5CA2-9A4C28B8D6C9}"/>
              </a:ext>
            </a:extLst>
          </p:cNvPr>
          <p:cNvSpPr txBox="1"/>
          <p:nvPr/>
        </p:nvSpPr>
        <p:spPr>
          <a:xfrm>
            <a:off x="320634" y="7413586"/>
            <a:ext cx="6010233" cy="52322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fontAlgn="base">
              <a:spcAft>
                <a:spcPts val="600"/>
              </a:spcAft>
            </a:pPr>
            <a:r>
              <a:rPr lang="en-CA" sz="1400" b="0" i="0" dirty="0">
                <a:solidFill>
                  <a:srgbClr val="1B2632"/>
                </a:solidFill>
                <a:effectLst/>
                <a:latin typeface="Avenir Book" panose="02000503020000020003" pitchFamily="2" charset="0"/>
              </a:rPr>
              <a:t>OPTIONAL STEP: If you wish to have a 15-minute Listening Session with one of our advisors, click the</a:t>
            </a:r>
            <a:r>
              <a:rPr lang="en-CA" sz="1400" dirty="0">
                <a:solidFill>
                  <a:srgbClr val="1B2632"/>
                </a:solidFill>
                <a:latin typeface="Avenir Book" panose="02000503020000020003" pitchFamily="2" charset="0"/>
              </a:rPr>
              <a:t> Calendly link on the bottom of page #5.</a:t>
            </a:r>
            <a:endParaRPr lang="en-CA" sz="1400" b="0" i="0" dirty="0">
              <a:solidFill>
                <a:srgbClr val="1B2632"/>
              </a:solidFill>
              <a:effectLst/>
              <a:latin typeface="Avenir Book" panose="02000503020000020003" pitchFamily="2" charset="0"/>
            </a:endParaRPr>
          </a:p>
        </p:txBody>
      </p:sp>
    </p:spTree>
    <p:extLst>
      <p:ext uri="{BB962C8B-B14F-4D97-AF65-F5344CB8AC3E}">
        <p14:creationId xmlns:p14="http://schemas.microsoft.com/office/powerpoint/2010/main" val="1361062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7018E-6B6C-5D9A-DBFE-4090B7A10D26}"/>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A595D6E6-E3CC-DB49-6788-A865D8330A6D}"/>
              </a:ext>
            </a:extLst>
          </p:cNvPr>
          <p:cNvSpPr/>
          <p:nvPr/>
        </p:nvSpPr>
        <p:spPr bwMode="auto">
          <a:xfrm>
            <a:off x="0" y="4132"/>
            <a:ext cx="6858000" cy="9144000"/>
          </a:xfrm>
          <a:prstGeom prst="rect">
            <a:avLst/>
          </a:prstGeom>
          <a:solidFill>
            <a:srgbClr val="FCFE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grpSp>
        <p:nvGrpSpPr>
          <p:cNvPr id="3" name="Group 2">
            <a:extLst>
              <a:ext uri="{FF2B5EF4-FFF2-40B4-BE49-F238E27FC236}">
                <a16:creationId xmlns:a16="http://schemas.microsoft.com/office/drawing/2014/main" id="{925FB136-91F0-10AE-5D3F-CC192C243BA4}"/>
              </a:ext>
            </a:extLst>
          </p:cNvPr>
          <p:cNvGrpSpPr/>
          <p:nvPr/>
        </p:nvGrpSpPr>
        <p:grpSpPr>
          <a:xfrm>
            <a:off x="0" y="368945"/>
            <a:ext cx="6858000" cy="495688"/>
            <a:chOff x="0" y="685283"/>
            <a:chExt cx="6858000" cy="495688"/>
          </a:xfrm>
        </p:grpSpPr>
        <p:sp>
          <p:nvSpPr>
            <p:cNvPr id="2" name="Rectangle 1">
              <a:extLst>
                <a:ext uri="{FF2B5EF4-FFF2-40B4-BE49-F238E27FC236}">
                  <a16:creationId xmlns:a16="http://schemas.microsoft.com/office/drawing/2014/main" id="{A3F7CE01-CDC0-C498-093F-D2EFCB1807D7}"/>
                </a:ext>
              </a:extLst>
            </p:cNvPr>
            <p:cNvSpPr/>
            <p:nvPr/>
          </p:nvSpPr>
          <p:spPr bwMode="auto">
            <a:xfrm>
              <a:off x="0" y="685283"/>
              <a:ext cx="6858000" cy="495688"/>
            </a:xfrm>
            <a:prstGeom prst="rect">
              <a:avLst/>
            </a:prstGeom>
            <a:solidFill>
              <a:srgbClr val="87A6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7" name="Title 1">
              <a:extLst>
                <a:ext uri="{FF2B5EF4-FFF2-40B4-BE49-F238E27FC236}">
                  <a16:creationId xmlns:a16="http://schemas.microsoft.com/office/drawing/2014/main" id="{D05E6703-2407-BD76-40CF-A6C098E60D10}"/>
                </a:ext>
              </a:extLst>
            </p:cNvPr>
            <p:cNvSpPr txBox="1">
              <a:spLocks/>
            </p:cNvSpPr>
            <p:nvPr/>
          </p:nvSpPr>
          <p:spPr>
            <a:xfrm>
              <a:off x="782485" y="709790"/>
              <a:ext cx="5274970" cy="461665"/>
            </a:xfrm>
            <a:prstGeom prst="rect">
              <a:avLst/>
            </a:prstGeom>
            <a:effectLst/>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240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rPr>
                <a:t>The “Will I Be OK?” Quiz</a:t>
              </a:r>
              <a:endParaRPr lang="en-US" sz="2400" kern="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endParaRPr>
            </a:p>
          </p:txBody>
        </p:sp>
      </p:grpSp>
      <p:sp>
        <p:nvSpPr>
          <p:cNvPr id="23" name="Text Box 1">
            <a:extLst>
              <a:ext uri="{FF2B5EF4-FFF2-40B4-BE49-F238E27FC236}">
                <a16:creationId xmlns:a16="http://schemas.microsoft.com/office/drawing/2014/main" id="{36C8A8AD-1486-5FF8-AB5B-AD11143D8171}"/>
              </a:ext>
            </a:extLst>
          </p:cNvPr>
          <p:cNvSpPr txBox="1"/>
          <p:nvPr/>
        </p:nvSpPr>
        <p:spPr>
          <a:xfrm>
            <a:off x="457624" y="1198734"/>
            <a:ext cx="4270492" cy="1169551"/>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900"/>
              </a:spcAft>
            </a:pPr>
            <a:r>
              <a:rPr lang="en-US" sz="1400" kern="0" spc="-50" dirty="0">
                <a:latin typeface="Avenir Light" panose="020B0402020203020204" pitchFamily="34" charset="77"/>
                <a:ea typeface="Calibri Light" charset="0"/>
                <a:cs typeface="Calibri Light" charset="0"/>
              </a:rPr>
              <a:t>It is never too soon to start planning for the day when work becomes optional. Experience shows you can gain greater confidence about your ability to be OK when you decide to make work optional by exploring these </a:t>
            </a:r>
            <a:r>
              <a:rPr lang="en-US" sz="1400" b="1" kern="0" spc="-50" dirty="0">
                <a:latin typeface="Avenir Light" panose="020B0402020203020204" pitchFamily="34" charset="77"/>
                <a:ea typeface="Calibri Light" charset="0"/>
                <a:cs typeface="Calibri Light" charset="0"/>
              </a:rPr>
              <a:t>three essential elements</a:t>
            </a:r>
            <a:r>
              <a:rPr lang="en-US" sz="1400" kern="0" spc="-50" dirty="0">
                <a:latin typeface="Avenir Light" panose="020B0402020203020204" pitchFamily="34" charset="77"/>
                <a:ea typeface="Calibri Light" charset="0"/>
                <a:cs typeface="Calibri Light" charset="0"/>
              </a:rPr>
              <a:t>. </a:t>
            </a:r>
            <a:endParaRPr lang="en-US" sz="1200" kern="0" spc="-50" dirty="0">
              <a:latin typeface="Avenir Light" panose="020B0402020203020204" pitchFamily="34" charset="77"/>
              <a:ea typeface="Calibri Light" charset="0"/>
              <a:cs typeface="Calibri Light" charset="0"/>
            </a:endParaRPr>
          </a:p>
        </p:txBody>
      </p:sp>
      <p:grpSp>
        <p:nvGrpSpPr>
          <p:cNvPr id="4" name="Group 3">
            <a:extLst>
              <a:ext uri="{FF2B5EF4-FFF2-40B4-BE49-F238E27FC236}">
                <a16:creationId xmlns:a16="http://schemas.microsoft.com/office/drawing/2014/main" id="{6E04F8AB-7024-0A52-A70A-7510BB67D043}"/>
              </a:ext>
            </a:extLst>
          </p:cNvPr>
          <p:cNvGrpSpPr/>
          <p:nvPr/>
        </p:nvGrpSpPr>
        <p:grpSpPr>
          <a:xfrm>
            <a:off x="151386" y="8024586"/>
            <a:ext cx="7101635" cy="461666"/>
            <a:chOff x="-121819" y="217054"/>
            <a:chExt cx="7101635" cy="461666"/>
          </a:xfrm>
        </p:grpSpPr>
        <p:sp>
          <p:nvSpPr>
            <p:cNvPr id="5" name="Title 1">
              <a:extLst>
                <a:ext uri="{FF2B5EF4-FFF2-40B4-BE49-F238E27FC236}">
                  <a16:creationId xmlns:a16="http://schemas.microsoft.com/office/drawing/2014/main" id="{E67E6C9F-B64D-1998-80EB-37F55B2745DC}"/>
                </a:ext>
              </a:extLst>
            </p:cNvPr>
            <p:cNvSpPr txBox="1">
              <a:spLocks/>
            </p:cNvSpPr>
            <p:nvPr/>
          </p:nvSpPr>
          <p:spPr>
            <a:xfrm>
              <a:off x="-121819" y="278610"/>
              <a:ext cx="7101635" cy="369332"/>
            </a:xfrm>
            <a:prstGeom prst="rect">
              <a:avLst/>
            </a:prstGeom>
            <a:effectLst/>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1800" dirty="0">
                  <a:solidFill>
                    <a:srgbClr val="0F2143"/>
                  </a:solidFill>
                  <a:latin typeface="Monotype Corsiva" panose="03010101010201010101" pitchFamily="66" charset="0"/>
                  <a:ea typeface="Calibri Light" charset="0"/>
                  <a:cs typeface="Calibri" panose="020F0502020204030204" pitchFamily="34" charset="0"/>
                </a:rPr>
                <a:t>The Lifetime Total Care Journey™</a:t>
              </a:r>
              <a:endParaRPr lang="en-US" sz="1800" kern="0" dirty="0">
                <a:solidFill>
                  <a:srgbClr val="012144"/>
                </a:solidFill>
                <a:latin typeface="Monotype Corsiva" panose="03010101010201010101" pitchFamily="66" charset="0"/>
                <a:ea typeface="Calibri Light" charset="0"/>
                <a:cs typeface="Calibri" panose="020F0502020204030204" pitchFamily="34" charset="0"/>
              </a:endParaRPr>
            </a:p>
          </p:txBody>
        </p:sp>
        <p:pic>
          <p:nvPicPr>
            <p:cNvPr id="6" name="Picture 5" descr="Icon&#10;&#10;Description automatically generated">
              <a:extLst>
                <a:ext uri="{FF2B5EF4-FFF2-40B4-BE49-F238E27FC236}">
                  <a16:creationId xmlns:a16="http://schemas.microsoft.com/office/drawing/2014/main" id="{5FCE5396-3FA0-5138-DE67-18F0C2A36279}"/>
                </a:ext>
              </a:extLst>
            </p:cNvPr>
            <p:cNvPicPr>
              <a:picLocks noChangeAspect="1"/>
            </p:cNvPicPr>
            <p:nvPr/>
          </p:nvPicPr>
          <p:blipFill>
            <a:blip r:embed="rId3"/>
            <a:stretch>
              <a:fillRect/>
            </a:stretch>
          </p:blipFill>
          <p:spPr>
            <a:xfrm>
              <a:off x="1289155" y="217054"/>
              <a:ext cx="664543" cy="461666"/>
            </a:xfrm>
            <a:prstGeom prst="rect">
              <a:avLst/>
            </a:prstGeom>
          </p:spPr>
        </p:pic>
      </p:grpSp>
      <p:sp>
        <p:nvSpPr>
          <p:cNvPr id="9" name="Rectangle 23">
            <a:extLst>
              <a:ext uri="{FF2B5EF4-FFF2-40B4-BE49-F238E27FC236}">
                <a16:creationId xmlns:a16="http://schemas.microsoft.com/office/drawing/2014/main" id="{270A5E18-7384-8418-8CBD-040EBBEA59F1}"/>
              </a:ext>
            </a:extLst>
          </p:cNvPr>
          <p:cNvSpPr txBox="1">
            <a:spLocks noChangeArrowheads="1"/>
          </p:cNvSpPr>
          <p:nvPr/>
        </p:nvSpPr>
        <p:spPr bwMode="auto">
          <a:xfrm>
            <a:off x="342662" y="8863316"/>
            <a:ext cx="471393"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lgn="l">
              <a:defRPr/>
            </a:pPr>
            <a:r>
              <a:rPr lang="en-US" sz="400" dirty="0"/>
              <a:t>WIBOQ 1.0</a:t>
            </a:r>
          </a:p>
        </p:txBody>
      </p:sp>
      <p:sp>
        <p:nvSpPr>
          <p:cNvPr id="15" name="TextBox 14">
            <a:extLst>
              <a:ext uri="{FF2B5EF4-FFF2-40B4-BE49-F238E27FC236}">
                <a16:creationId xmlns:a16="http://schemas.microsoft.com/office/drawing/2014/main" id="{2284D3DA-2D3F-365C-BA34-F2B619F1507B}"/>
              </a:ext>
            </a:extLst>
          </p:cNvPr>
          <p:cNvSpPr txBox="1"/>
          <p:nvPr/>
        </p:nvSpPr>
        <p:spPr>
          <a:xfrm>
            <a:off x="1661535" y="8518260"/>
            <a:ext cx="3479181" cy="523220"/>
          </a:xfrm>
          <a:prstGeom prst="rect">
            <a:avLst/>
          </a:prstGeom>
          <a:noFill/>
        </p:spPr>
        <p:txBody>
          <a:bodyPr wrap="square" rtlCol="0">
            <a:spAutoFit/>
          </a:bodyPr>
          <a:lstStyle/>
          <a:p>
            <a:pPr algn="ctr"/>
            <a:r>
              <a:rPr lang="en-US" sz="1400" dirty="0">
                <a:latin typeface="Monotype Corsiva" panose="03010101010201010101" pitchFamily="66" charset="0"/>
              </a:rPr>
              <a:t>Live the best life possible with the money you have, longer and larger than you ever thought possible.</a:t>
            </a:r>
          </a:p>
        </p:txBody>
      </p:sp>
      <p:sp>
        <p:nvSpPr>
          <p:cNvPr id="14" name="Rectangle 23">
            <a:extLst>
              <a:ext uri="{FF2B5EF4-FFF2-40B4-BE49-F238E27FC236}">
                <a16:creationId xmlns:a16="http://schemas.microsoft.com/office/drawing/2014/main" id="{8CFE139B-2D51-17E9-F15C-311C9133BC77}"/>
              </a:ext>
            </a:extLst>
          </p:cNvPr>
          <p:cNvSpPr txBox="1">
            <a:spLocks noChangeArrowheads="1"/>
          </p:cNvSpPr>
          <p:nvPr/>
        </p:nvSpPr>
        <p:spPr bwMode="auto">
          <a:xfrm>
            <a:off x="5299409" y="8781275"/>
            <a:ext cx="1197869"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sz="900" dirty="0"/>
              <a:t>Page 2 of 5</a:t>
            </a:r>
          </a:p>
        </p:txBody>
      </p:sp>
      <p:pic>
        <p:nvPicPr>
          <p:cNvPr id="29" name="Picture 28" descr="A person thinking about a dollar sign&#10;&#10;Description automatically generated">
            <a:extLst>
              <a:ext uri="{FF2B5EF4-FFF2-40B4-BE49-F238E27FC236}">
                <a16:creationId xmlns:a16="http://schemas.microsoft.com/office/drawing/2014/main" id="{17DF8E83-8836-946B-AA86-DAD2058E7C79}"/>
              </a:ext>
            </a:extLst>
          </p:cNvPr>
          <p:cNvPicPr>
            <a:picLocks noChangeAspect="1"/>
          </p:cNvPicPr>
          <p:nvPr/>
        </p:nvPicPr>
        <p:blipFill>
          <a:blip r:embed="rId4"/>
          <a:stretch>
            <a:fillRect/>
          </a:stretch>
        </p:blipFill>
        <p:spPr>
          <a:xfrm>
            <a:off x="4982256" y="1178394"/>
            <a:ext cx="1053344" cy="1053344"/>
          </a:xfrm>
          <a:prstGeom prst="rect">
            <a:avLst/>
          </a:prstGeom>
        </p:spPr>
      </p:pic>
      <p:sp>
        <p:nvSpPr>
          <p:cNvPr id="30" name="Text Box 1">
            <a:extLst>
              <a:ext uri="{FF2B5EF4-FFF2-40B4-BE49-F238E27FC236}">
                <a16:creationId xmlns:a16="http://schemas.microsoft.com/office/drawing/2014/main" id="{B8DD187E-DC6F-8FCF-3101-FD271DDF60BE}"/>
              </a:ext>
            </a:extLst>
          </p:cNvPr>
          <p:cNvSpPr txBox="1"/>
          <p:nvPr/>
        </p:nvSpPr>
        <p:spPr>
          <a:xfrm>
            <a:off x="2328035" y="2591710"/>
            <a:ext cx="4147822" cy="166968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300"/>
              </a:spcAft>
            </a:pPr>
            <a:r>
              <a:rPr lang="en-US" sz="1600" b="1" kern="0" spc="-50" dirty="0">
                <a:latin typeface="Avenir Light" panose="020B0402020203020204" pitchFamily="34" charset="77"/>
                <a:ea typeface="Calibri Light" charset="0"/>
                <a:cs typeface="Calibri Light" charset="0"/>
              </a:rPr>
              <a:t>#1. LIVING THE BEST LIFE POSSIBLE</a:t>
            </a:r>
          </a:p>
          <a:p>
            <a:pPr>
              <a:spcAft>
                <a:spcPts val="900"/>
              </a:spcAft>
            </a:pPr>
            <a:r>
              <a:rPr lang="en-US" sz="1400" dirty="0">
                <a:latin typeface="Avenir Book" panose="02000503020000020003" pitchFamily="2" charset="0"/>
              </a:rPr>
              <a:t>Is your make work optional waypoint a dollar amount or a date? What will you do once work has become optional? How will you spend your time, energy, caring and financial resources? What does living the best life possible mean to you, today, tomorrow and well into the future?</a:t>
            </a:r>
            <a:endParaRPr lang="en-US" sz="1200" kern="0" spc="-50" dirty="0">
              <a:latin typeface="Avenir Light" panose="020B0402020203020204" pitchFamily="34" charset="77"/>
              <a:ea typeface="Calibri Light" charset="0"/>
              <a:cs typeface="Calibri Light" charset="0"/>
            </a:endParaRPr>
          </a:p>
        </p:txBody>
      </p:sp>
      <p:sp>
        <p:nvSpPr>
          <p:cNvPr id="32" name="Text Box 1">
            <a:extLst>
              <a:ext uri="{FF2B5EF4-FFF2-40B4-BE49-F238E27FC236}">
                <a16:creationId xmlns:a16="http://schemas.microsoft.com/office/drawing/2014/main" id="{7EEE9F00-9478-19F5-4146-0CD4F28D130C}"/>
              </a:ext>
            </a:extLst>
          </p:cNvPr>
          <p:cNvSpPr txBox="1"/>
          <p:nvPr/>
        </p:nvSpPr>
        <p:spPr>
          <a:xfrm>
            <a:off x="457624" y="4277756"/>
            <a:ext cx="3672044" cy="166968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300"/>
              </a:spcAft>
            </a:pPr>
            <a:r>
              <a:rPr lang="en-US" sz="1600" b="1" kern="0" spc="-50" dirty="0">
                <a:latin typeface="Avenir Light" panose="020B0402020203020204" pitchFamily="34" charset="77"/>
                <a:ea typeface="Calibri Light" charset="0"/>
                <a:cs typeface="Calibri Light" charset="0"/>
              </a:rPr>
              <a:t>#2. FINANCIAL</a:t>
            </a:r>
            <a:endParaRPr lang="en-US" sz="1600" kern="0" spc="-50" dirty="0">
              <a:latin typeface="Avenir Light" panose="020B0402020203020204" pitchFamily="34" charset="77"/>
              <a:ea typeface="Calibri Light" charset="0"/>
              <a:cs typeface="Calibri Light" charset="0"/>
            </a:endParaRPr>
          </a:p>
          <a:p>
            <a:pPr>
              <a:spcAft>
                <a:spcPts val="900"/>
              </a:spcAft>
            </a:pPr>
            <a:r>
              <a:rPr lang="en-US" sz="1400" kern="0" spc="-50" dirty="0">
                <a:latin typeface="Avenir Light" panose="020B0402020203020204" pitchFamily="34" charset="77"/>
                <a:ea typeface="Calibri Light" charset="0"/>
                <a:cs typeface="Calibri Light" charset="0"/>
              </a:rPr>
              <a:t>Being OK means having enough net spendable income. It’s all about cash flow. Calculating how much you will need once you've made work optional is entirely dependent on the first essential element of being OK; what living the best life possible means to you.</a:t>
            </a:r>
            <a:endParaRPr lang="en-US" sz="1200" kern="0" spc="-50" dirty="0">
              <a:latin typeface="Avenir Light" panose="020B0402020203020204" pitchFamily="34" charset="77"/>
              <a:ea typeface="Calibri Light" charset="0"/>
              <a:cs typeface="Calibri Light" charset="0"/>
            </a:endParaRPr>
          </a:p>
        </p:txBody>
      </p:sp>
      <p:pic>
        <p:nvPicPr>
          <p:cNvPr id="34" name="Picture 33" descr="A drawing of a person with her hand on her chin&#10;&#10;Description automatically generated">
            <a:extLst>
              <a:ext uri="{FF2B5EF4-FFF2-40B4-BE49-F238E27FC236}">
                <a16:creationId xmlns:a16="http://schemas.microsoft.com/office/drawing/2014/main" id="{68D60428-DDB5-C691-3974-AB1F8344F6FA}"/>
              </a:ext>
            </a:extLst>
          </p:cNvPr>
          <p:cNvPicPr>
            <a:picLocks noChangeAspect="1"/>
          </p:cNvPicPr>
          <p:nvPr/>
        </p:nvPicPr>
        <p:blipFill>
          <a:blip r:embed="rId5"/>
          <a:stretch>
            <a:fillRect/>
          </a:stretch>
        </p:blipFill>
        <p:spPr>
          <a:xfrm flipH="1">
            <a:off x="659628" y="2633167"/>
            <a:ext cx="1313353" cy="1442233"/>
          </a:xfrm>
          <a:prstGeom prst="rect">
            <a:avLst/>
          </a:prstGeom>
        </p:spPr>
      </p:pic>
      <p:sp>
        <p:nvSpPr>
          <p:cNvPr id="35" name="Text Box 1">
            <a:extLst>
              <a:ext uri="{FF2B5EF4-FFF2-40B4-BE49-F238E27FC236}">
                <a16:creationId xmlns:a16="http://schemas.microsoft.com/office/drawing/2014/main" id="{21E7F226-8CE1-8C26-CAA3-3CACD4D5F1FB}"/>
              </a:ext>
            </a:extLst>
          </p:cNvPr>
          <p:cNvSpPr txBox="1"/>
          <p:nvPr/>
        </p:nvSpPr>
        <p:spPr>
          <a:xfrm>
            <a:off x="2854872" y="6179245"/>
            <a:ext cx="3672044" cy="166968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300"/>
              </a:spcAft>
            </a:pPr>
            <a:r>
              <a:rPr lang="en-US" sz="1600" b="1" dirty="0">
                <a:latin typeface="Avenir Book" panose="02000503020000020003" pitchFamily="2" charset="0"/>
              </a:rPr>
              <a:t>#3. NAVIGATING</a:t>
            </a:r>
          </a:p>
          <a:p>
            <a:pPr>
              <a:spcAft>
                <a:spcPts val="1200"/>
              </a:spcAft>
            </a:pPr>
            <a:r>
              <a:rPr lang="en-US" sz="1400" dirty="0">
                <a:latin typeface="Avenir Book" panose="02000503020000020003" pitchFamily="2" charset="0"/>
              </a:rPr>
              <a:t>With a plan in hand, navigating any stage of your life is made easier. However, as financial guides we know a plan must be dynamic. It must flex for the unexpected, respond when opportunity knocks, and constantly evolve as you grow and achieve.</a:t>
            </a:r>
          </a:p>
        </p:txBody>
      </p:sp>
      <p:pic>
        <p:nvPicPr>
          <p:cNvPr id="37" name="Picture 36" descr="A drawing of a bank&#10;&#10;Description automatically generated">
            <a:extLst>
              <a:ext uri="{FF2B5EF4-FFF2-40B4-BE49-F238E27FC236}">
                <a16:creationId xmlns:a16="http://schemas.microsoft.com/office/drawing/2014/main" id="{178E31C8-9710-D58E-F77D-AFEB123CB0D2}"/>
              </a:ext>
            </a:extLst>
          </p:cNvPr>
          <p:cNvPicPr>
            <a:picLocks noChangeAspect="1"/>
          </p:cNvPicPr>
          <p:nvPr/>
        </p:nvPicPr>
        <p:blipFill>
          <a:blip r:embed="rId6"/>
          <a:stretch>
            <a:fillRect/>
          </a:stretch>
        </p:blipFill>
        <p:spPr>
          <a:xfrm>
            <a:off x="4482582" y="4276111"/>
            <a:ext cx="1633654" cy="1633654"/>
          </a:xfrm>
          <a:prstGeom prst="rect">
            <a:avLst/>
          </a:prstGeom>
        </p:spPr>
      </p:pic>
      <p:pic>
        <p:nvPicPr>
          <p:cNvPr id="41" name="Picture 40" descr="A person holding a paper&#10;&#10;Description automatically generated">
            <a:extLst>
              <a:ext uri="{FF2B5EF4-FFF2-40B4-BE49-F238E27FC236}">
                <a16:creationId xmlns:a16="http://schemas.microsoft.com/office/drawing/2014/main" id="{ACF8F69D-F384-8E1C-0F8D-1DD15065B84A}"/>
              </a:ext>
            </a:extLst>
          </p:cNvPr>
          <p:cNvPicPr>
            <a:picLocks noChangeAspect="1"/>
          </p:cNvPicPr>
          <p:nvPr/>
        </p:nvPicPr>
        <p:blipFill>
          <a:blip r:embed="rId7"/>
          <a:stretch>
            <a:fillRect/>
          </a:stretch>
        </p:blipFill>
        <p:spPr>
          <a:xfrm>
            <a:off x="659629" y="5909758"/>
            <a:ext cx="1898916" cy="1898916"/>
          </a:xfrm>
          <a:prstGeom prst="rect">
            <a:avLst/>
          </a:prstGeom>
        </p:spPr>
      </p:pic>
      <p:sp>
        <p:nvSpPr>
          <p:cNvPr id="43" name="Rectangle 42">
            <a:extLst>
              <a:ext uri="{FF2B5EF4-FFF2-40B4-BE49-F238E27FC236}">
                <a16:creationId xmlns:a16="http://schemas.microsoft.com/office/drawing/2014/main" id="{F2044430-4A09-2E62-DA3F-FF90DB68BD94}"/>
              </a:ext>
            </a:extLst>
          </p:cNvPr>
          <p:cNvSpPr/>
          <p:nvPr/>
        </p:nvSpPr>
        <p:spPr bwMode="auto">
          <a:xfrm>
            <a:off x="5941314" y="2116283"/>
            <a:ext cx="534543" cy="177011"/>
          </a:xfrm>
          <a:prstGeom prst="rect">
            <a:avLst/>
          </a:prstGeom>
          <a:solidFill>
            <a:srgbClr val="FCFE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44" name="Rectangle 43">
            <a:extLst>
              <a:ext uri="{FF2B5EF4-FFF2-40B4-BE49-F238E27FC236}">
                <a16:creationId xmlns:a16="http://schemas.microsoft.com/office/drawing/2014/main" id="{7F43023B-59E3-ACFE-3EFC-D749170FBE62}"/>
              </a:ext>
            </a:extLst>
          </p:cNvPr>
          <p:cNvSpPr/>
          <p:nvPr/>
        </p:nvSpPr>
        <p:spPr bwMode="auto">
          <a:xfrm>
            <a:off x="455909" y="4013615"/>
            <a:ext cx="534543" cy="124395"/>
          </a:xfrm>
          <a:prstGeom prst="rect">
            <a:avLst/>
          </a:prstGeom>
          <a:solidFill>
            <a:srgbClr val="FCFE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45" name="Rectangle 44">
            <a:extLst>
              <a:ext uri="{FF2B5EF4-FFF2-40B4-BE49-F238E27FC236}">
                <a16:creationId xmlns:a16="http://schemas.microsoft.com/office/drawing/2014/main" id="{002CF6A3-C7CF-33AB-C5E3-56EA1C476C69}"/>
              </a:ext>
            </a:extLst>
          </p:cNvPr>
          <p:cNvSpPr/>
          <p:nvPr/>
        </p:nvSpPr>
        <p:spPr bwMode="auto">
          <a:xfrm>
            <a:off x="5992373" y="5821252"/>
            <a:ext cx="534543" cy="177011"/>
          </a:xfrm>
          <a:prstGeom prst="rect">
            <a:avLst/>
          </a:prstGeom>
          <a:solidFill>
            <a:srgbClr val="FCFE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46" name="Rectangle 45">
            <a:extLst>
              <a:ext uri="{FF2B5EF4-FFF2-40B4-BE49-F238E27FC236}">
                <a16:creationId xmlns:a16="http://schemas.microsoft.com/office/drawing/2014/main" id="{C96BCE5E-E99B-1C96-89EE-89EF7AC43249}"/>
              </a:ext>
            </a:extLst>
          </p:cNvPr>
          <p:cNvSpPr/>
          <p:nvPr/>
        </p:nvSpPr>
        <p:spPr bwMode="auto">
          <a:xfrm>
            <a:off x="2082271" y="7740923"/>
            <a:ext cx="534543" cy="177011"/>
          </a:xfrm>
          <a:prstGeom prst="rect">
            <a:avLst/>
          </a:prstGeom>
          <a:solidFill>
            <a:srgbClr val="FCFE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323806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
            <a:extLst>
              <a:ext uri="{FF2B5EF4-FFF2-40B4-BE49-F238E27FC236}">
                <a16:creationId xmlns:a16="http://schemas.microsoft.com/office/drawing/2014/main" id="{D899ACB9-C84A-BB4E-B047-75831E1E50F6}"/>
              </a:ext>
            </a:extLst>
          </p:cNvPr>
          <p:cNvSpPr txBox="1"/>
          <p:nvPr/>
        </p:nvSpPr>
        <p:spPr>
          <a:xfrm>
            <a:off x="326893" y="1049696"/>
            <a:ext cx="6154616" cy="241604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600"/>
              </a:spcAft>
            </a:pPr>
            <a:r>
              <a:rPr lang="en-US" sz="1600" b="1" kern="0" spc="-50" dirty="0">
                <a:solidFill>
                  <a:srgbClr val="4A7A1B"/>
                </a:solidFill>
                <a:latin typeface="Avenir Black" panose="02000503020000020003" pitchFamily="2" charset="0"/>
                <a:ea typeface="Calibri Light" charset="0"/>
                <a:cs typeface="Calibri Light" charset="0"/>
              </a:rPr>
              <a:t>THE QUIZ</a:t>
            </a:r>
          </a:p>
          <a:p>
            <a:pPr>
              <a:spcAft>
                <a:spcPts val="300"/>
              </a:spcAft>
            </a:pPr>
            <a:r>
              <a:rPr lang="en-US" sz="1200" b="1" kern="0" spc="-50" dirty="0">
                <a:latin typeface="Avenir Black" panose="02000503020000020003" pitchFamily="2" charset="0"/>
                <a:ea typeface="Calibri Light" charset="0"/>
                <a:cs typeface="Calibri Light" charset="0"/>
              </a:rPr>
              <a:t>LIVING THE BEST LIFE POSSIBLE</a:t>
            </a:r>
          </a:p>
          <a:p>
            <a:pPr>
              <a:spcAft>
                <a:spcPts val="300"/>
              </a:spcAft>
            </a:pPr>
            <a:r>
              <a:rPr lang="en-US" sz="1200" kern="0" spc="-50" dirty="0">
                <a:latin typeface="Avenir Light" panose="020B0402020203020204" pitchFamily="34" charset="77"/>
                <a:ea typeface="Calibri Light" charset="0"/>
                <a:cs typeface="Calibri Light" charset="0"/>
              </a:rPr>
              <a:t>It may seem like a chicken or egg scenario because until you know what your expenses will be, you won’t know if you will be financially OK when work becomes optional. </a:t>
            </a:r>
          </a:p>
          <a:p>
            <a:pPr>
              <a:spcAft>
                <a:spcPts val="300"/>
              </a:spcAft>
            </a:pPr>
            <a:r>
              <a:rPr lang="en-US" sz="1200" kern="0" spc="-50" dirty="0">
                <a:latin typeface="Avenir Light" panose="020B0402020203020204" pitchFamily="34" charset="77"/>
                <a:ea typeface="Calibri Light" charset="0"/>
                <a:cs typeface="Calibri Light" charset="0"/>
              </a:rPr>
              <a:t>But you won’t know what you can afford until you know how much net spendable income will be available when you switch from paycheck to play check.</a:t>
            </a:r>
          </a:p>
          <a:p>
            <a:pPr>
              <a:spcAft>
                <a:spcPts val="300"/>
              </a:spcAft>
            </a:pPr>
            <a:r>
              <a:rPr lang="en-US" sz="1200" kern="0" spc="-50" dirty="0">
                <a:latin typeface="Avenir Light" panose="020B0402020203020204" pitchFamily="34" charset="77"/>
                <a:ea typeface="Calibri Light" charset="0"/>
                <a:cs typeface="Calibri Light" charset="0"/>
              </a:rPr>
              <a:t>That said, you must start somewhere. To make the best possible start - poultry not withstanding - we recommend writing a detailed vision for what living the best life possible when work becomes optional looks like for you. </a:t>
            </a:r>
          </a:p>
          <a:p>
            <a:pPr>
              <a:spcAft>
                <a:spcPts val="600"/>
              </a:spcAft>
            </a:pPr>
            <a:r>
              <a:rPr lang="en-US" sz="1200" kern="0" spc="-50" dirty="0">
                <a:latin typeface="Avenir Light" panose="020B0402020203020204" pitchFamily="34" charset="77"/>
                <a:ea typeface="Calibri Light" charset="0"/>
                <a:cs typeface="Calibri Light" charset="0"/>
              </a:rPr>
              <a:t>Your responses to the following help you assess your vision and make it more compelling and easily shared with those who will accompany and support you on your journey.</a:t>
            </a:r>
            <a:endParaRPr lang="en-US" sz="1100" kern="0" spc="-50" dirty="0">
              <a:latin typeface="Avenir Light" panose="020B0402020203020204" pitchFamily="34" charset="77"/>
              <a:ea typeface="Calibri Light" charset="0"/>
              <a:cs typeface="Calibri Light" charset="0"/>
            </a:endParaRPr>
          </a:p>
        </p:txBody>
      </p:sp>
      <p:sp>
        <p:nvSpPr>
          <p:cNvPr id="9" name="Rectangle 23">
            <a:extLst>
              <a:ext uri="{FF2B5EF4-FFF2-40B4-BE49-F238E27FC236}">
                <a16:creationId xmlns:a16="http://schemas.microsoft.com/office/drawing/2014/main" id="{52CD4A38-232D-6D46-36B8-9CB1184D0330}"/>
              </a:ext>
            </a:extLst>
          </p:cNvPr>
          <p:cNvSpPr txBox="1">
            <a:spLocks noChangeArrowheads="1"/>
          </p:cNvSpPr>
          <p:nvPr/>
        </p:nvSpPr>
        <p:spPr bwMode="auto">
          <a:xfrm>
            <a:off x="342662" y="8863316"/>
            <a:ext cx="471393"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lgn="l">
              <a:defRPr/>
            </a:pPr>
            <a:r>
              <a:rPr lang="en-US" sz="400" dirty="0"/>
              <a:t>WIBOQ 1.0</a:t>
            </a:r>
          </a:p>
        </p:txBody>
      </p:sp>
      <p:sp>
        <p:nvSpPr>
          <p:cNvPr id="14" name="Rectangle 23">
            <a:extLst>
              <a:ext uri="{FF2B5EF4-FFF2-40B4-BE49-F238E27FC236}">
                <a16:creationId xmlns:a16="http://schemas.microsoft.com/office/drawing/2014/main" id="{125FB000-2DAE-CD65-EBC7-7B1F48FF4176}"/>
              </a:ext>
            </a:extLst>
          </p:cNvPr>
          <p:cNvSpPr txBox="1">
            <a:spLocks noChangeArrowheads="1"/>
          </p:cNvSpPr>
          <p:nvPr/>
        </p:nvSpPr>
        <p:spPr bwMode="auto">
          <a:xfrm>
            <a:off x="5299409" y="8781275"/>
            <a:ext cx="1197869"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sz="900" dirty="0"/>
              <a:t>Page 3 of 5</a:t>
            </a:r>
          </a:p>
        </p:txBody>
      </p:sp>
      <p:grpSp>
        <p:nvGrpSpPr>
          <p:cNvPr id="32" name="Group 31">
            <a:extLst>
              <a:ext uri="{FF2B5EF4-FFF2-40B4-BE49-F238E27FC236}">
                <a16:creationId xmlns:a16="http://schemas.microsoft.com/office/drawing/2014/main" id="{F9B8E77D-EA8D-403C-B387-8E93A0357DC0}"/>
              </a:ext>
            </a:extLst>
          </p:cNvPr>
          <p:cNvGrpSpPr/>
          <p:nvPr/>
        </p:nvGrpSpPr>
        <p:grpSpPr>
          <a:xfrm>
            <a:off x="0" y="368945"/>
            <a:ext cx="6858000" cy="495688"/>
            <a:chOff x="0" y="685283"/>
            <a:chExt cx="6858000" cy="495688"/>
          </a:xfrm>
        </p:grpSpPr>
        <p:sp>
          <p:nvSpPr>
            <p:cNvPr id="33" name="Rectangle 32">
              <a:extLst>
                <a:ext uri="{FF2B5EF4-FFF2-40B4-BE49-F238E27FC236}">
                  <a16:creationId xmlns:a16="http://schemas.microsoft.com/office/drawing/2014/main" id="{4C00A994-90CC-A5F6-F692-9EAD6A38A23A}"/>
                </a:ext>
              </a:extLst>
            </p:cNvPr>
            <p:cNvSpPr/>
            <p:nvPr/>
          </p:nvSpPr>
          <p:spPr bwMode="auto">
            <a:xfrm>
              <a:off x="0" y="685283"/>
              <a:ext cx="6858000" cy="495688"/>
            </a:xfrm>
            <a:prstGeom prst="rect">
              <a:avLst/>
            </a:prstGeom>
            <a:solidFill>
              <a:srgbClr val="87A6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34" name="Title 1">
              <a:extLst>
                <a:ext uri="{FF2B5EF4-FFF2-40B4-BE49-F238E27FC236}">
                  <a16:creationId xmlns:a16="http://schemas.microsoft.com/office/drawing/2014/main" id="{2A004C15-5A0B-C808-3397-1F450BB822A4}"/>
                </a:ext>
              </a:extLst>
            </p:cNvPr>
            <p:cNvSpPr txBox="1">
              <a:spLocks/>
            </p:cNvSpPr>
            <p:nvPr/>
          </p:nvSpPr>
          <p:spPr>
            <a:xfrm>
              <a:off x="782485" y="709790"/>
              <a:ext cx="5274970" cy="461665"/>
            </a:xfrm>
            <a:prstGeom prst="rect">
              <a:avLst/>
            </a:prstGeom>
            <a:effectLst/>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240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rPr>
                <a:t>The “Will I Be OK?” Quiz</a:t>
              </a:r>
              <a:endParaRPr lang="en-US" sz="2400" kern="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endParaRPr>
            </a:p>
          </p:txBody>
        </p:sp>
      </p:grpSp>
      <p:sp>
        <p:nvSpPr>
          <p:cNvPr id="35" name="Text Box 1">
            <a:extLst>
              <a:ext uri="{FF2B5EF4-FFF2-40B4-BE49-F238E27FC236}">
                <a16:creationId xmlns:a16="http://schemas.microsoft.com/office/drawing/2014/main" id="{90E1E7DC-F8C8-8B39-D438-2F6514B79734}"/>
              </a:ext>
            </a:extLst>
          </p:cNvPr>
          <p:cNvSpPr txBox="1"/>
          <p:nvPr/>
        </p:nvSpPr>
        <p:spPr>
          <a:xfrm>
            <a:off x="326893" y="5189570"/>
            <a:ext cx="6154616" cy="360098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300"/>
              </a:spcAft>
            </a:pPr>
            <a:r>
              <a:rPr lang="en-US" sz="1200" b="1" kern="0" spc="-50" dirty="0">
                <a:latin typeface="Avenir Black" panose="02000503020000020003" pitchFamily="2" charset="0"/>
                <a:ea typeface="Calibri Light" charset="0"/>
                <a:cs typeface="Calibri Light" charset="0"/>
              </a:rPr>
              <a:t>FINANCIAL</a:t>
            </a:r>
          </a:p>
          <a:p>
            <a:pPr>
              <a:spcAft>
                <a:spcPts val="300"/>
              </a:spcAft>
            </a:pPr>
            <a:r>
              <a:rPr lang="en-US" sz="1200" kern="0" spc="-50" dirty="0">
                <a:latin typeface="Avenir Light" panose="020B0402020203020204" pitchFamily="34" charset="77"/>
                <a:ea typeface="Calibri Light" charset="0"/>
                <a:cs typeface="Calibri Light" charset="0"/>
              </a:rPr>
              <a:t>Being confident about net spendable income requires estimating these three expenses: </a:t>
            </a:r>
            <a:r>
              <a:rPr lang="en-US" sz="1200" b="1" kern="0" spc="-50" dirty="0">
                <a:latin typeface="Avenir Light" panose="020B0402020203020204" pitchFamily="34" charset="77"/>
                <a:ea typeface="Calibri Light" charset="0"/>
                <a:cs typeface="Calibri Light" charset="0"/>
              </a:rPr>
              <a:t>Needed</a:t>
            </a:r>
            <a:r>
              <a:rPr lang="en-US" sz="1200" kern="0" spc="-50" dirty="0">
                <a:latin typeface="Avenir Light" panose="020B0402020203020204" pitchFamily="34" charset="77"/>
                <a:ea typeface="Calibri Light" charset="0"/>
                <a:cs typeface="Calibri Light" charset="0"/>
              </a:rPr>
              <a:t> (non-negotiable must haves), </a:t>
            </a:r>
            <a:r>
              <a:rPr lang="en-US" sz="1200" b="1" kern="0" spc="-50" dirty="0">
                <a:latin typeface="Avenir Light" panose="020B0402020203020204" pitchFamily="34" charset="77"/>
                <a:ea typeface="Calibri Light" charset="0"/>
                <a:cs typeface="Calibri Light" charset="0"/>
              </a:rPr>
              <a:t>Wanted</a:t>
            </a:r>
            <a:r>
              <a:rPr lang="en-US" sz="1200" kern="0" spc="-50" dirty="0">
                <a:latin typeface="Avenir Light" panose="020B0402020203020204" pitchFamily="34" charset="77"/>
                <a:ea typeface="Calibri Light" charset="0"/>
                <a:cs typeface="Calibri Light" charset="0"/>
              </a:rPr>
              <a:t> (I would like…) and </a:t>
            </a:r>
            <a:r>
              <a:rPr lang="en-US" sz="1200" b="1" kern="0" spc="-50" dirty="0">
                <a:latin typeface="Avenir Light" panose="020B0402020203020204" pitchFamily="34" charset="77"/>
                <a:ea typeface="Calibri Light" charset="0"/>
                <a:cs typeface="Calibri Light" charset="0"/>
              </a:rPr>
              <a:t>Wished</a:t>
            </a:r>
            <a:r>
              <a:rPr lang="en-US" sz="1200" kern="0" spc="-50" dirty="0">
                <a:latin typeface="Avenir Light" panose="020B0402020203020204" pitchFamily="34" charset="77"/>
                <a:ea typeface="Calibri Light" charset="0"/>
                <a:cs typeface="Calibri Light" charset="0"/>
              </a:rPr>
              <a:t> </a:t>
            </a:r>
            <a:r>
              <a:rPr lang="en-US" sz="1200" b="1" kern="0" spc="-50" dirty="0">
                <a:latin typeface="Avenir Light" panose="020B0402020203020204" pitchFamily="34" charset="77"/>
                <a:ea typeface="Calibri Light" charset="0"/>
                <a:cs typeface="Calibri Light" charset="0"/>
              </a:rPr>
              <a:t>For</a:t>
            </a:r>
            <a:r>
              <a:rPr lang="en-US" sz="1200" kern="0" spc="-50" dirty="0">
                <a:latin typeface="Avenir Light" panose="020B0402020203020204" pitchFamily="34" charset="77"/>
                <a:ea typeface="Calibri Light" charset="0"/>
                <a:cs typeface="Calibri Light" charset="0"/>
              </a:rPr>
              <a:t> (some day I will…).  </a:t>
            </a:r>
          </a:p>
          <a:p>
            <a:pPr>
              <a:spcAft>
                <a:spcPts val="400"/>
              </a:spcAft>
            </a:pPr>
            <a:r>
              <a:rPr lang="en-US" sz="1200" kern="0" spc="-50" dirty="0">
                <a:latin typeface="Avenir Light" panose="020B0402020203020204" pitchFamily="34" charset="77"/>
                <a:ea typeface="Calibri Light" charset="0"/>
                <a:cs typeface="Calibri Light" charset="0"/>
              </a:rPr>
              <a:t>Check the one answer for each that most closely describes your current situation.</a:t>
            </a:r>
          </a:p>
          <a:p>
            <a:pPr marL="228600" indent="-228600">
              <a:spcAft>
                <a:spcPts val="0"/>
              </a:spcAft>
              <a:buSzPct val="120000"/>
              <a:buFont typeface="+mj-lt"/>
              <a:buAutoNum type="arabicPeriod"/>
            </a:pPr>
            <a:r>
              <a:rPr lang="en-US" sz="1100" kern="0" spc="-50" dirty="0">
                <a:latin typeface="Avenir Light" panose="020B0402020203020204" pitchFamily="34" charset="77"/>
                <a:ea typeface="Calibri Light" charset="0"/>
                <a:cs typeface="Calibri Light" charset="0"/>
              </a:rPr>
              <a:t>Needed</a:t>
            </a:r>
          </a:p>
          <a:p>
            <a:pPr marL="685800" lvl="1" indent="-228600">
              <a:spcAft>
                <a:spcPts val="0"/>
              </a:spcAft>
              <a:buSzPct val="120000"/>
              <a:buFont typeface="Wingdings" pitchFamily="2" charset="2"/>
              <a:buChar char="q"/>
            </a:pPr>
            <a:r>
              <a:rPr lang="en-US" sz="1100" kern="0" spc="-50" dirty="0">
                <a:latin typeface="Avenir Light" panose="020B0402020203020204" pitchFamily="34" charset="77"/>
                <a:ea typeface="Calibri Light" charset="0"/>
                <a:cs typeface="Calibri Light" charset="0"/>
              </a:rPr>
              <a:t>I know what my Needed expenses will be.</a:t>
            </a:r>
          </a:p>
          <a:p>
            <a:pPr marL="685800" lvl="1" indent="-228600">
              <a:spcAft>
                <a:spcPts val="0"/>
              </a:spcAft>
              <a:buSzPct val="120000"/>
              <a:buFont typeface="Wingdings" pitchFamily="2" charset="2"/>
              <a:buChar char="q"/>
            </a:pPr>
            <a:r>
              <a:rPr lang="en-US" sz="1100" kern="0" spc="-50" dirty="0">
                <a:latin typeface="Avenir Light" panose="020B0402020203020204" pitchFamily="34" charset="77"/>
                <a:ea typeface="Calibri Light" charset="0"/>
                <a:cs typeface="Calibri Light" charset="0"/>
              </a:rPr>
              <a:t>I know what my Needed expenses will be and how I will pay for them.</a:t>
            </a:r>
          </a:p>
          <a:p>
            <a:pPr marL="685800" lvl="1" indent="-228600">
              <a:spcAft>
                <a:spcPts val="0"/>
              </a:spcAft>
              <a:buSzPct val="120000"/>
              <a:buFont typeface="Wingdings" pitchFamily="2" charset="2"/>
              <a:buChar char="q"/>
            </a:pPr>
            <a:r>
              <a:rPr lang="en-US" sz="1100" kern="0" spc="-50" dirty="0">
                <a:latin typeface="Avenir Light" panose="020B0402020203020204" pitchFamily="34" charset="77"/>
                <a:ea typeface="Calibri Light" charset="0"/>
                <a:cs typeface="Calibri Light" charset="0"/>
              </a:rPr>
              <a:t>I know what my Needed expenses will be, but not how I will pay for them.</a:t>
            </a:r>
          </a:p>
          <a:p>
            <a:pPr marL="685800" lvl="1" indent="-228600">
              <a:spcAft>
                <a:spcPts val="400"/>
              </a:spcAft>
              <a:buSzPct val="120000"/>
              <a:buFont typeface="Wingdings" pitchFamily="2" charset="2"/>
              <a:buChar char="q"/>
            </a:pPr>
            <a:r>
              <a:rPr lang="en-US" sz="1100" kern="0" spc="-50" dirty="0">
                <a:latin typeface="Avenir Light" panose="020B0402020203020204" pitchFamily="34" charset="77"/>
                <a:ea typeface="Calibri Light" charset="0"/>
                <a:cs typeface="Calibri Light" charset="0"/>
              </a:rPr>
              <a:t>I don’t know what my Needed expenses will be.</a:t>
            </a:r>
          </a:p>
          <a:p>
            <a:pPr marL="228600" indent="-228600">
              <a:spcAft>
                <a:spcPts val="0"/>
              </a:spcAft>
              <a:buSzPct val="120000"/>
              <a:buFont typeface="+mj-lt"/>
              <a:buAutoNum type="arabicPeriod"/>
            </a:pPr>
            <a:r>
              <a:rPr lang="en-US" sz="1100" kern="0" spc="-50" dirty="0">
                <a:latin typeface="Avenir Light" panose="020B0402020203020204" pitchFamily="34" charset="77"/>
                <a:ea typeface="Calibri Light" charset="0"/>
                <a:cs typeface="Calibri Light" charset="0"/>
              </a:rPr>
              <a:t>Wanted</a:t>
            </a:r>
          </a:p>
          <a:p>
            <a:pPr marL="685800" lvl="1" indent="-228600">
              <a:spcAft>
                <a:spcPts val="0"/>
              </a:spcAft>
              <a:buSzPct val="120000"/>
              <a:buFont typeface="Wingdings" pitchFamily="2" charset="2"/>
              <a:buChar char="q"/>
            </a:pPr>
            <a:r>
              <a:rPr lang="en-US" sz="1100" kern="0" spc="-50" dirty="0">
                <a:latin typeface="Avenir Light" panose="020B0402020203020204" pitchFamily="34" charset="77"/>
                <a:ea typeface="Calibri Light" charset="0"/>
                <a:cs typeface="Calibri Light" charset="0"/>
              </a:rPr>
              <a:t>I know what my Wanted expenses will be.</a:t>
            </a:r>
          </a:p>
          <a:p>
            <a:pPr marL="685800" lvl="1" indent="-228600">
              <a:spcAft>
                <a:spcPts val="0"/>
              </a:spcAft>
              <a:buSzPct val="120000"/>
              <a:buFont typeface="Wingdings" pitchFamily="2" charset="2"/>
              <a:buChar char="q"/>
            </a:pPr>
            <a:r>
              <a:rPr lang="en-US" sz="1100" kern="0" spc="-50" dirty="0">
                <a:latin typeface="Avenir Light" panose="020B0402020203020204" pitchFamily="34" charset="77"/>
                <a:ea typeface="Calibri Light" charset="0"/>
                <a:cs typeface="Calibri Light" charset="0"/>
              </a:rPr>
              <a:t>I know what my Wanted expenses will be and how I will pay for them.</a:t>
            </a:r>
          </a:p>
          <a:p>
            <a:pPr marL="685800" lvl="1" indent="-228600">
              <a:spcAft>
                <a:spcPts val="0"/>
              </a:spcAft>
              <a:buSzPct val="120000"/>
              <a:buFont typeface="Wingdings" pitchFamily="2" charset="2"/>
              <a:buChar char="q"/>
            </a:pPr>
            <a:r>
              <a:rPr lang="en-US" sz="1100" kern="0" spc="-50" dirty="0">
                <a:latin typeface="Avenir Light" panose="020B0402020203020204" pitchFamily="34" charset="77"/>
                <a:ea typeface="Calibri Light" charset="0"/>
                <a:cs typeface="Calibri Light" charset="0"/>
              </a:rPr>
              <a:t>I know what my Wanted expenses will be, but not how I will pay for them.</a:t>
            </a:r>
          </a:p>
          <a:p>
            <a:pPr marL="685800" lvl="1" indent="-228600">
              <a:spcAft>
                <a:spcPts val="400"/>
              </a:spcAft>
              <a:buSzPct val="120000"/>
              <a:buFont typeface="Wingdings" pitchFamily="2" charset="2"/>
              <a:buChar char="q"/>
            </a:pPr>
            <a:r>
              <a:rPr lang="en-US" sz="1100" kern="0" spc="-50" dirty="0">
                <a:latin typeface="Avenir Light" panose="020B0402020203020204" pitchFamily="34" charset="77"/>
                <a:ea typeface="Calibri Light" charset="0"/>
                <a:cs typeface="Calibri Light" charset="0"/>
              </a:rPr>
              <a:t>I don’t know what my Wanted expenses will be.</a:t>
            </a:r>
          </a:p>
          <a:p>
            <a:pPr marL="228600" indent="-228600">
              <a:spcAft>
                <a:spcPts val="0"/>
              </a:spcAft>
              <a:buSzPct val="120000"/>
              <a:buFont typeface="+mj-lt"/>
              <a:buAutoNum type="arabicPeriod"/>
            </a:pPr>
            <a:r>
              <a:rPr lang="en-US" sz="1100" kern="0" spc="-50" dirty="0">
                <a:latin typeface="Avenir Light" panose="020B0402020203020204" pitchFamily="34" charset="77"/>
                <a:ea typeface="Calibri Light" charset="0"/>
                <a:cs typeface="Calibri Light" charset="0"/>
              </a:rPr>
              <a:t>Wished For</a:t>
            </a:r>
          </a:p>
          <a:p>
            <a:pPr marL="685800" lvl="1" indent="-228600">
              <a:spcAft>
                <a:spcPts val="0"/>
              </a:spcAft>
              <a:buSzPct val="120000"/>
              <a:buFont typeface="Wingdings" pitchFamily="2" charset="2"/>
              <a:buChar char="q"/>
            </a:pPr>
            <a:r>
              <a:rPr lang="en-US" sz="1100" kern="0" spc="-50" dirty="0">
                <a:latin typeface="Avenir Light" panose="020B0402020203020204" pitchFamily="34" charset="77"/>
                <a:ea typeface="Calibri Light" charset="0"/>
                <a:cs typeface="Calibri Light" charset="0"/>
              </a:rPr>
              <a:t>I know what my Wished For expenses will be.</a:t>
            </a:r>
          </a:p>
          <a:p>
            <a:pPr marL="685800" lvl="1" indent="-228600">
              <a:spcAft>
                <a:spcPts val="0"/>
              </a:spcAft>
              <a:buSzPct val="120000"/>
              <a:buFont typeface="Wingdings" pitchFamily="2" charset="2"/>
              <a:buChar char="q"/>
            </a:pPr>
            <a:r>
              <a:rPr lang="en-US" sz="1100" kern="0" spc="-50" dirty="0">
                <a:latin typeface="Avenir Light" panose="020B0402020203020204" pitchFamily="34" charset="77"/>
                <a:ea typeface="Calibri Light" charset="0"/>
                <a:cs typeface="Calibri Light" charset="0"/>
              </a:rPr>
              <a:t>I know what my Wished For expenses will be and how I will pay for them.</a:t>
            </a:r>
          </a:p>
          <a:p>
            <a:pPr marL="685800" lvl="1" indent="-228600">
              <a:spcAft>
                <a:spcPts val="0"/>
              </a:spcAft>
              <a:buSzPct val="120000"/>
              <a:buFont typeface="Wingdings" pitchFamily="2" charset="2"/>
              <a:buChar char="q"/>
            </a:pPr>
            <a:r>
              <a:rPr lang="en-US" sz="1100" kern="0" spc="-50" dirty="0">
                <a:latin typeface="Avenir Light" panose="020B0402020203020204" pitchFamily="34" charset="77"/>
                <a:ea typeface="Calibri Light" charset="0"/>
                <a:cs typeface="Calibri Light" charset="0"/>
              </a:rPr>
              <a:t>I know what my Wished For expenses will be, but not how I will pay for them.</a:t>
            </a:r>
          </a:p>
          <a:p>
            <a:pPr marL="685800" lvl="1" indent="-228600">
              <a:spcAft>
                <a:spcPts val="400"/>
              </a:spcAft>
              <a:buSzPct val="120000"/>
              <a:buFont typeface="Wingdings" pitchFamily="2" charset="2"/>
              <a:buChar char="q"/>
            </a:pPr>
            <a:r>
              <a:rPr lang="en-US" sz="1100" kern="0" spc="-50" dirty="0">
                <a:latin typeface="Avenir Light" panose="020B0402020203020204" pitchFamily="34" charset="77"/>
                <a:ea typeface="Calibri Light" charset="0"/>
                <a:cs typeface="Calibri Light" charset="0"/>
              </a:rPr>
              <a:t>I don’t know what my Wished For expenses will be.</a:t>
            </a:r>
          </a:p>
        </p:txBody>
      </p:sp>
      <p:pic>
        <p:nvPicPr>
          <p:cNvPr id="2" name="Picture 1">
            <a:extLst>
              <a:ext uri="{FF2B5EF4-FFF2-40B4-BE49-F238E27FC236}">
                <a16:creationId xmlns:a16="http://schemas.microsoft.com/office/drawing/2014/main" id="{F2783483-0DE5-B12B-9202-E45C8D15A868}"/>
              </a:ext>
            </a:extLst>
          </p:cNvPr>
          <p:cNvPicPr>
            <a:picLocks noChangeAspect="1"/>
          </p:cNvPicPr>
          <p:nvPr/>
        </p:nvPicPr>
        <p:blipFill>
          <a:blip r:embed="rId3"/>
          <a:stretch>
            <a:fillRect/>
          </a:stretch>
        </p:blipFill>
        <p:spPr>
          <a:xfrm>
            <a:off x="376491" y="3407712"/>
            <a:ext cx="5958719" cy="1701411"/>
          </a:xfrm>
          <a:prstGeom prst="rect">
            <a:avLst/>
          </a:prstGeom>
        </p:spPr>
      </p:pic>
    </p:spTree>
    <p:extLst>
      <p:ext uri="{BB962C8B-B14F-4D97-AF65-F5344CB8AC3E}">
        <p14:creationId xmlns:p14="http://schemas.microsoft.com/office/powerpoint/2010/main" val="348483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AA3A9-24D1-A068-C12C-C9585474DA23}"/>
              </a:ext>
            </a:extLst>
          </p:cNvPr>
          <p:cNvGrpSpPr/>
          <p:nvPr/>
        </p:nvGrpSpPr>
        <p:grpSpPr>
          <a:xfrm>
            <a:off x="0" y="888"/>
            <a:ext cx="6858000" cy="495688"/>
            <a:chOff x="0" y="782718"/>
            <a:chExt cx="6858000" cy="495688"/>
          </a:xfrm>
        </p:grpSpPr>
        <p:sp>
          <p:nvSpPr>
            <p:cNvPr id="2" name="Rectangle 1">
              <a:extLst>
                <a:ext uri="{FF2B5EF4-FFF2-40B4-BE49-F238E27FC236}">
                  <a16:creationId xmlns:a16="http://schemas.microsoft.com/office/drawing/2014/main" id="{7AE00D82-91A8-71DD-9427-A7EE414809D6}"/>
                </a:ext>
              </a:extLst>
            </p:cNvPr>
            <p:cNvSpPr/>
            <p:nvPr/>
          </p:nvSpPr>
          <p:spPr bwMode="auto">
            <a:xfrm>
              <a:off x="0" y="782718"/>
              <a:ext cx="6858000" cy="495688"/>
            </a:xfrm>
            <a:prstGeom prst="rect">
              <a:avLst/>
            </a:prstGeom>
            <a:solidFill>
              <a:srgbClr val="87A6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7" name="Title 1">
              <a:extLst>
                <a:ext uri="{FF2B5EF4-FFF2-40B4-BE49-F238E27FC236}">
                  <a16:creationId xmlns:a16="http://schemas.microsoft.com/office/drawing/2014/main" id="{0BFBF781-5832-9EA9-5625-0FB965B25C15}"/>
                </a:ext>
              </a:extLst>
            </p:cNvPr>
            <p:cNvSpPr txBox="1">
              <a:spLocks/>
            </p:cNvSpPr>
            <p:nvPr/>
          </p:nvSpPr>
          <p:spPr>
            <a:xfrm>
              <a:off x="782485" y="799730"/>
              <a:ext cx="5274970" cy="461665"/>
            </a:xfrm>
            <a:prstGeom prst="rect">
              <a:avLst/>
            </a:prstGeom>
            <a:effectLst/>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240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rPr>
                <a:t>The “Will I Be OK?” Quiz</a:t>
              </a:r>
              <a:endParaRPr lang="en-US" sz="2400" kern="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endParaRPr>
            </a:p>
          </p:txBody>
        </p:sp>
      </p:grpSp>
      <p:sp>
        <p:nvSpPr>
          <p:cNvPr id="23" name="Text Box 1">
            <a:extLst>
              <a:ext uri="{FF2B5EF4-FFF2-40B4-BE49-F238E27FC236}">
                <a16:creationId xmlns:a16="http://schemas.microsoft.com/office/drawing/2014/main" id="{D899ACB9-C84A-BB4E-B047-75831E1E50F6}"/>
              </a:ext>
            </a:extLst>
          </p:cNvPr>
          <p:cNvSpPr txBox="1"/>
          <p:nvPr/>
        </p:nvSpPr>
        <p:spPr>
          <a:xfrm>
            <a:off x="229874" y="669784"/>
            <a:ext cx="6154616" cy="51296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400"/>
              </a:spcAft>
              <a:buSzPct val="120000"/>
            </a:pPr>
            <a:r>
              <a:rPr lang="en-US" sz="1200" b="1" dirty="0">
                <a:latin typeface="Avenir Black" panose="02000503020000020003" pitchFamily="2" charset="0"/>
              </a:rPr>
              <a:t>NAVIGATING</a:t>
            </a:r>
          </a:p>
          <a:p>
            <a:pPr>
              <a:spcAft>
                <a:spcPts val="400"/>
              </a:spcAft>
              <a:buSzPct val="120000"/>
            </a:pPr>
            <a:r>
              <a:rPr lang="en-US" sz="1200" kern="0" spc="-50" dirty="0">
                <a:latin typeface="Avenir Light" panose="020B0402020203020204" pitchFamily="34" charset="77"/>
                <a:ea typeface="Calibri Light" charset="0"/>
                <a:cs typeface="Calibri Light" charset="0"/>
              </a:rPr>
              <a:t>Score your response to the following statements. </a:t>
            </a:r>
          </a:p>
        </p:txBody>
      </p:sp>
      <p:sp>
        <p:nvSpPr>
          <p:cNvPr id="9" name="Rectangle 23">
            <a:extLst>
              <a:ext uri="{FF2B5EF4-FFF2-40B4-BE49-F238E27FC236}">
                <a16:creationId xmlns:a16="http://schemas.microsoft.com/office/drawing/2014/main" id="{52CD4A38-232D-6D46-36B8-9CB1184D0330}"/>
              </a:ext>
            </a:extLst>
          </p:cNvPr>
          <p:cNvSpPr txBox="1">
            <a:spLocks noChangeArrowheads="1"/>
          </p:cNvSpPr>
          <p:nvPr/>
        </p:nvSpPr>
        <p:spPr bwMode="auto">
          <a:xfrm>
            <a:off x="342662" y="8845028"/>
            <a:ext cx="471393"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lgn="l">
              <a:defRPr/>
            </a:pPr>
            <a:r>
              <a:rPr lang="en-US" sz="400" dirty="0"/>
              <a:t>WIBOQ 1.0</a:t>
            </a:r>
          </a:p>
        </p:txBody>
      </p:sp>
      <p:sp>
        <p:nvSpPr>
          <p:cNvPr id="14" name="Rectangle 23">
            <a:extLst>
              <a:ext uri="{FF2B5EF4-FFF2-40B4-BE49-F238E27FC236}">
                <a16:creationId xmlns:a16="http://schemas.microsoft.com/office/drawing/2014/main" id="{125FB000-2DAE-CD65-EBC7-7B1F48FF4176}"/>
              </a:ext>
            </a:extLst>
          </p:cNvPr>
          <p:cNvSpPr txBox="1">
            <a:spLocks noChangeArrowheads="1"/>
          </p:cNvSpPr>
          <p:nvPr/>
        </p:nvSpPr>
        <p:spPr bwMode="auto">
          <a:xfrm>
            <a:off x="5299409" y="8762987"/>
            <a:ext cx="1197869"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sz="900" dirty="0"/>
              <a:t>Page 4 of 5</a:t>
            </a:r>
          </a:p>
        </p:txBody>
      </p:sp>
      <p:sp>
        <p:nvSpPr>
          <p:cNvPr id="12" name="Text Box 1">
            <a:extLst>
              <a:ext uri="{FF2B5EF4-FFF2-40B4-BE49-F238E27FC236}">
                <a16:creationId xmlns:a16="http://schemas.microsoft.com/office/drawing/2014/main" id="{2582FB5B-EDBE-28BE-A85E-0156D0323784}"/>
              </a:ext>
            </a:extLst>
          </p:cNvPr>
          <p:cNvSpPr txBox="1"/>
          <p:nvPr/>
        </p:nvSpPr>
        <p:spPr>
          <a:xfrm>
            <a:off x="229874" y="5348792"/>
            <a:ext cx="6154616" cy="2762295"/>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buSzPct val="120000"/>
            </a:pPr>
            <a:r>
              <a:rPr lang="en-US" sz="1200" b="1" kern="0" spc="-50" dirty="0">
                <a:latin typeface="Avenir Light" panose="020B0402020203020204" pitchFamily="34" charset="77"/>
                <a:ea typeface="Calibri Light" charset="0"/>
                <a:cs typeface="Calibri Light" charset="0"/>
              </a:rPr>
              <a:t>Low Scores</a:t>
            </a:r>
          </a:p>
          <a:p>
            <a:pPr>
              <a:spcAft>
                <a:spcPts val="400"/>
              </a:spcAft>
              <a:buSzPct val="120000"/>
            </a:pPr>
            <a:r>
              <a:rPr lang="en-US" sz="1200" kern="0" spc="-50" dirty="0">
                <a:latin typeface="Avenir Light" panose="020B0402020203020204" pitchFamily="34" charset="77"/>
                <a:ea typeface="Calibri Light" charset="0"/>
                <a:cs typeface="Calibri Light" charset="0"/>
              </a:rPr>
              <a:t>Scores of 5 or less indicate you may need to re-evaluate or work on your relationship with the advisors who are helping you plan and prepare for life once work becomes optional. </a:t>
            </a:r>
          </a:p>
          <a:p>
            <a:pPr>
              <a:spcAft>
                <a:spcPts val="900"/>
              </a:spcAft>
              <a:buSzPct val="120000"/>
            </a:pPr>
            <a:r>
              <a:rPr lang="en-US" sz="1200" kern="0" spc="-50" dirty="0">
                <a:latin typeface="Avenir Light" panose="020B0402020203020204" pitchFamily="34" charset="77"/>
                <a:ea typeface="Calibri Light" charset="0"/>
                <a:cs typeface="Calibri Light" charset="0"/>
              </a:rPr>
              <a:t>You may need to assess their ability to align your financial wealth with your personal, family, and community goals. More fundamentally, you may also need to assess their ability and perhaps their willingness to fully understand your vision for the future, what you are most passionate about, and what your deepest cares, concerns and needs are.</a:t>
            </a:r>
          </a:p>
          <a:p>
            <a:pPr>
              <a:spcAft>
                <a:spcPts val="0"/>
              </a:spcAft>
              <a:buSzPct val="120000"/>
            </a:pPr>
            <a:r>
              <a:rPr lang="en-US" sz="1200" b="1" kern="0" spc="-50" dirty="0">
                <a:latin typeface="Avenir Light" panose="020B0402020203020204" pitchFamily="34" charset="77"/>
                <a:ea typeface="Calibri Light" charset="0"/>
                <a:cs typeface="Calibri Light" charset="0"/>
              </a:rPr>
              <a:t>High Scores</a:t>
            </a:r>
          </a:p>
          <a:p>
            <a:pPr>
              <a:spcAft>
                <a:spcPts val="400"/>
              </a:spcAft>
              <a:buSzPct val="120000"/>
            </a:pPr>
            <a:r>
              <a:rPr lang="en-US" sz="1200" kern="0" spc="-50" dirty="0">
                <a:latin typeface="Avenir Light" panose="020B0402020203020204" pitchFamily="34" charset="77"/>
                <a:ea typeface="Calibri Light" charset="0"/>
                <a:cs typeface="Calibri Light" charset="0"/>
              </a:rPr>
              <a:t>Scores of 6 or more are an indication of your strengths and the strengths of your advisors. They are also an indication of the progress you have already made.</a:t>
            </a:r>
          </a:p>
          <a:p>
            <a:pPr>
              <a:spcAft>
                <a:spcPts val="400"/>
              </a:spcAft>
              <a:buSzPct val="120000"/>
            </a:pPr>
            <a:r>
              <a:rPr lang="en-US" sz="1200" kern="0" spc="-50" dirty="0">
                <a:latin typeface="Avenir Light" panose="020B0402020203020204" pitchFamily="34" charset="77"/>
                <a:ea typeface="Calibri Light" charset="0"/>
                <a:cs typeface="Calibri Light" charset="0"/>
              </a:rPr>
              <a:t>By acknowledging and nurturing these strengths, you can accelerate your progress and be better prepared to realize new opportunities today, tomorrow and in the future. </a:t>
            </a:r>
            <a:endParaRPr lang="en-US" sz="1200" b="1" kern="0" spc="-50" dirty="0">
              <a:latin typeface="Avenir Light" panose="020B0402020203020204" pitchFamily="34" charset="77"/>
              <a:ea typeface="Calibri Light" charset="0"/>
              <a:cs typeface="Calibri Light" charset="0"/>
            </a:endParaRPr>
          </a:p>
          <a:p>
            <a:pPr>
              <a:spcAft>
                <a:spcPts val="400"/>
              </a:spcAft>
              <a:buSzPct val="120000"/>
            </a:pPr>
            <a:endParaRPr lang="en-US" sz="1200" b="1" kern="0" spc="-50" dirty="0">
              <a:latin typeface="Avenir Light" panose="020B0402020203020204" pitchFamily="34" charset="77"/>
              <a:ea typeface="Calibri Light" charset="0"/>
              <a:cs typeface="Calibri Light" charset="0"/>
            </a:endParaRPr>
          </a:p>
        </p:txBody>
      </p:sp>
      <p:graphicFrame>
        <p:nvGraphicFramePr>
          <p:cNvPr id="13" name="Table 12">
            <a:extLst>
              <a:ext uri="{FF2B5EF4-FFF2-40B4-BE49-F238E27FC236}">
                <a16:creationId xmlns:a16="http://schemas.microsoft.com/office/drawing/2014/main" id="{753E1C15-D031-DCEA-A553-F9ABBF1A00AD}"/>
              </a:ext>
            </a:extLst>
          </p:cNvPr>
          <p:cNvGraphicFramePr>
            <a:graphicFrameLocks noGrp="1"/>
          </p:cNvGraphicFramePr>
          <p:nvPr>
            <p:extLst>
              <p:ext uri="{D42A27DB-BD31-4B8C-83A1-F6EECF244321}">
                <p14:modId xmlns:p14="http://schemas.microsoft.com/office/powerpoint/2010/main" val="1935397787"/>
              </p:ext>
            </p:extLst>
          </p:nvPr>
        </p:nvGraphicFramePr>
        <p:xfrm>
          <a:off x="320177" y="1245278"/>
          <a:ext cx="5882765" cy="4054457"/>
        </p:xfrm>
        <a:graphic>
          <a:graphicData uri="http://schemas.openxmlformats.org/drawingml/2006/table">
            <a:tbl>
              <a:tblPr firstRow="1" bandRow="1">
                <a:tableStyleId>{5C22544A-7EE6-4342-B048-85BDC9FD1C3A}</a:tableStyleId>
              </a:tblPr>
              <a:tblGrid>
                <a:gridCol w="284311">
                  <a:extLst>
                    <a:ext uri="{9D8B030D-6E8A-4147-A177-3AD203B41FA5}">
                      <a16:colId xmlns:a16="http://schemas.microsoft.com/office/drawing/2014/main" val="20000"/>
                    </a:ext>
                  </a:extLst>
                </a:gridCol>
                <a:gridCol w="1600237">
                  <a:extLst>
                    <a:ext uri="{9D8B030D-6E8A-4147-A177-3AD203B41FA5}">
                      <a16:colId xmlns:a16="http://schemas.microsoft.com/office/drawing/2014/main" val="20001"/>
                    </a:ext>
                  </a:extLst>
                </a:gridCol>
                <a:gridCol w="232063">
                  <a:extLst>
                    <a:ext uri="{9D8B030D-6E8A-4147-A177-3AD203B41FA5}">
                      <a16:colId xmlns:a16="http://schemas.microsoft.com/office/drawing/2014/main" val="20002"/>
                    </a:ext>
                  </a:extLst>
                </a:gridCol>
                <a:gridCol w="232063">
                  <a:extLst>
                    <a:ext uri="{9D8B030D-6E8A-4147-A177-3AD203B41FA5}">
                      <a16:colId xmlns:a16="http://schemas.microsoft.com/office/drawing/2014/main" val="20003"/>
                    </a:ext>
                  </a:extLst>
                </a:gridCol>
                <a:gridCol w="232063">
                  <a:extLst>
                    <a:ext uri="{9D8B030D-6E8A-4147-A177-3AD203B41FA5}">
                      <a16:colId xmlns:a16="http://schemas.microsoft.com/office/drawing/2014/main" val="20004"/>
                    </a:ext>
                  </a:extLst>
                </a:gridCol>
                <a:gridCol w="232063">
                  <a:extLst>
                    <a:ext uri="{9D8B030D-6E8A-4147-A177-3AD203B41FA5}">
                      <a16:colId xmlns:a16="http://schemas.microsoft.com/office/drawing/2014/main" val="20005"/>
                    </a:ext>
                  </a:extLst>
                </a:gridCol>
                <a:gridCol w="232063">
                  <a:extLst>
                    <a:ext uri="{9D8B030D-6E8A-4147-A177-3AD203B41FA5}">
                      <a16:colId xmlns:a16="http://schemas.microsoft.com/office/drawing/2014/main" val="20006"/>
                    </a:ext>
                  </a:extLst>
                </a:gridCol>
                <a:gridCol w="232063">
                  <a:extLst>
                    <a:ext uri="{9D8B030D-6E8A-4147-A177-3AD203B41FA5}">
                      <a16:colId xmlns:a16="http://schemas.microsoft.com/office/drawing/2014/main" val="20007"/>
                    </a:ext>
                  </a:extLst>
                </a:gridCol>
                <a:gridCol w="232063">
                  <a:extLst>
                    <a:ext uri="{9D8B030D-6E8A-4147-A177-3AD203B41FA5}">
                      <a16:colId xmlns:a16="http://schemas.microsoft.com/office/drawing/2014/main" val="20008"/>
                    </a:ext>
                  </a:extLst>
                </a:gridCol>
                <a:gridCol w="232063">
                  <a:extLst>
                    <a:ext uri="{9D8B030D-6E8A-4147-A177-3AD203B41FA5}">
                      <a16:colId xmlns:a16="http://schemas.microsoft.com/office/drawing/2014/main" val="20009"/>
                    </a:ext>
                  </a:extLst>
                </a:gridCol>
                <a:gridCol w="232063">
                  <a:extLst>
                    <a:ext uri="{9D8B030D-6E8A-4147-A177-3AD203B41FA5}">
                      <a16:colId xmlns:a16="http://schemas.microsoft.com/office/drawing/2014/main" val="20010"/>
                    </a:ext>
                  </a:extLst>
                </a:gridCol>
                <a:gridCol w="313119">
                  <a:extLst>
                    <a:ext uri="{9D8B030D-6E8A-4147-A177-3AD203B41FA5}">
                      <a16:colId xmlns:a16="http://schemas.microsoft.com/office/drawing/2014/main" val="20011"/>
                    </a:ext>
                  </a:extLst>
                </a:gridCol>
                <a:gridCol w="1596531">
                  <a:extLst>
                    <a:ext uri="{9D8B030D-6E8A-4147-A177-3AD203B41FA5}">
                      <a16:colId xmlns:a16="http://schemas.microsoft.com/office/drawing/2014/main" val="20012"/>
                    </a:ext>
                  </a:extLst>
                </a:gridCol>
              </a:tblGrid>
              <a:tr h="459105">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#1</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7889" rtl="0" eaLnBrk="1" fontAlgn="auto" latinLnBrk="0" hangingPunct="1">
                        <a:lnSpc>
                          <a:spcPts val="1020"/>
                        </a:lnSpc>
                        <a:spcBef>
                          <a:spcPts val="0"/>
                        </a:spcBef>
                        <a:spcAft>
                          <a:spcPts val="0"/>
                        </a:spcAft>
                        <a:buClrTx/>
                        <a:buSzTx/>
                        <a:buFontTx/>
                        <a:buNone/>
                        <a:tabLst/>
                        <a:defRPr/>
                      </a:pPr>
                      <a:r>
                        <a:rPr lang="en-US" sz="1100" b="0" i="0" dirty="0">
                          <a:solidFill>
                            <a:srgbClr val="000000"/>
                          </a:solidFill>
                          <a:latin typeface="Avenir Book" panose="02000503020000020003" pitchFamily="2" charset="0"/>
                          <a:ea typeface="Cordia New" charset="0"/>
                          <a:cs typeface="Cordia New" charset="0"/>
                        </a:rPr>
                        <a:t>My financial plan does not give me confidence that I will be able to finance my lifetime goals.</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1</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2</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3</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4</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5</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6</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7</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8</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9</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10</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7889" rtl="0" eaLnBrk="1" fontAlgn="auto" latinLnBrk="0" hangingPunct="1">
                        <a:lnSpc>
                          <a:spcPts val="1020"/>
                        </a:lnSpc>
                        <a:spcBef>
                          <a:spcPts val="0"/>
                        </a:spcBef>
                        <a:spcAft>
                          <a:spcPts val="0"/>
                        </a:spcAft>
                        <a:buClrTx/>
                        <a:buSzTx/>
                        <a:buFontTx/>
                        <a:buNone/>
                        <a:tabLst/>
                        <a:defRPr/>
                      </a:pPr>
                      <a:r>
                        <a:rPr lang="en-US" sz="1100" b="0" i="0" dirty="0">
                          <a:solidFill>
                            <a:srgbClr val="000000"/>
                          </a:solidFill>
                          <a:latin typeface="Avenir Book" panose="02000503020000020003" pitchFamily="2" charset="0"/>
                          <a:ea typeface="Cordia New" charset="0"/>
                          <a:cs typeface="Cordia New" charset="0"/>
                        </a:rPr>
                        <a:t>My financial plan gives me confidence that I will be able to finance my lifetime goals.</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8805">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#2</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20"/>
                        </a:lnSpc>
                      </a:pPr>
                      <a:r>
                        <a:rPr lang="en-US" sz="1100" b="0" i="0" dirty="0">
                          <a:latin typeface="Avenir Book" panose="02000503020000020003" pitchFamily="2" charset="0"/>
                          <a:ea typeface="Cordia New" charset="0"/>
                          <a:cs typeface="Cordia New" charset="0"/>
                        </a:rPr>
                        <a:t>We measure the success of our relationship with our financial advisor(s) based on portfolio performance</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1</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2</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3</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4</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5</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6</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7</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8</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9</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10</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020"/>
                        </a:lnSpc>
                        <a:spcBef>
                          <a:spcPts val="0"/>
                        </a:spcBef>
                        <a:spcAft>
                          <a:spcPts val="0"/>
                        </a:spcAft>
                        <a:buClrTx/>
                        <a:buSzTx/>
                        <a:buFontTx/>
                        <a:buNone/>
                        <a:tabLst/>
                        <a:defRPr/>
                      </a:pPr>
                      <a:r>
                        <a:rPr lang="en-US" sz="1100" b="0" i="0" dirty="0">
                          <a:latin typeface="Avenir Book" panose="02000503020000020003" pitchFamily="2" charset="0"/>
                          <a:ea typeface="Cordia New" charset="0"/>
                          <a:cs typeface="Cordia New" charset="0"/>
                        </a:rPr>
                        <a:t>We measure the success of our relationship with our financial advisor(s) based on their contribution to the achievement of our life goals</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7579">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#3</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20"/>
                        </a:lnSpc>
                        <a:spcAft>
                          <a:spcPts val="0"/>
                        </a:spcAft>
                      </a:pPr>
                      <a:r>
                        <a:rPr lang="en-US" sz="1100" b="0" i="0" dirty="0">
                          <a:solidFill>
                            <a:srgbClr val="000000"/>
                          </a:solidFill>
                          <a:latin typeface="Avenir Book" panose="02000503020000020003" pitchFamily="2" charset="0"/>
                          <a:ea typeface="Cordia New" charset="0"/>
                          <a:cs typeface="Cordia New" charset="0"/>
                        </a:rPr>
                        <a:t>I am concerned about how I will live up to my responsibilities to my family (spouse, children, parents)</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1</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2</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3</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4</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5</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6</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7</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8</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9</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10</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20"/>
                        </a:lnSpc>
                        <a:spcAft>
                          <a:spcPts val="0"/>
                        </a:spcAft>
                      </a:pPr>
                      <a:r>
                        <a:rPr lang="en-US" sz="1100" b="0" i="0" dirty="0">
                          <a:solidFill>
                            <a:srgbClr val="000000"/>
                          </a:solidFill>
                          <a:latin typeface="Avenir Book" panose="02000503020000020003" pitchFamily="2" charset="0"/>
                          <a:ea typeface="Cordia New" charset="0"/>
                          <a:cs typeface="Cordia New" charset="0"/>
                        </a:rPr>
                        <a:t>I am confident I will be able to live up to my responsibilities to my family (spouse, children, parents)</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9105">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#4</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20"/>
                        </a:lnSpc>
                        <a:spcAft>
                          <a:spcPts val="0"/>
                        </a:spcAft>
                      </a:pPr>
                      <a:r>
                        <a:rPr lang="en-US" sz="1100" b="0" i="0" dirty="0">
                          <a:solidFill>
                            <a:srgbClr val="000000"/>
                          </a:solidFill>
                          <a:latin typeface="Avenir Book" panose="02000503020000020003" pitchFamily="2" charset="0"/>
                          <a:ea typeface="Cordia New" charset="0"/>
                          <a:cs typeface="Cordia New" charset="0"/>
                        </a:rPr>
                        <a:t>I often feel overwhelmed by all the financial information coming at me from the media, social media and other sources</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1</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2</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3</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4</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5</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6</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7</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8</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9</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10</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020"/>
                        </a:lnSpc>
                        <a:spcBef>
                          <a:spcPts val="0"/>
                        </a:spcBef>
                        <a:spcAft>
                          <a:spcPts val="0"/>
                        </a:spcAft>
                        <a:buClrTx/>
                        <a:buSzTx/>
                        <a:buFontTx/>
                        <a:buNone/>
                        <a:tabLst/>
                        <a:defRPr/>
                      </a:pPr>
                      <a:r>
                        <a:rPr lang="en-US" sz="1100" b="0" i="0" dirty="0">
                          <a:solidFill>
                            <a:srgbClr val="000000"/>
                          </a:solidFill>
                          <a:latin typeface="Avenir Book" panose="02000503020000020003" pitchFamily="2" charset="0"/>
                          <a:ea typeface="Cordia New" charset="0"/>
                          <a:cs typeface="Cordia New" charset="0"/>
                        </a:rPr>
                        <a:t>I can easily determine what financial information is relevant and important to my current and future financial success</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9105">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#5</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ts val="1020"/>
                        </a:lnSpc>
                        <a:spcBef>
                          <a:spcPts val="0"/>
                        </a:spcBef>
                        <a:spcAft>
                          <a:spcPts val="0"/>
                        </a:spcAft>
                        <a:buClrTx/>
                        <a:buSzTx/>
                        <a:buFontTx/>
                        <a:buNone/>
                        <a:tabLst/>
                        <a:defRPr/>
                      </a:pPr>
                      <a:r>
                        <a:rPr lang="en-US" sz="1100" b="0" i="0" dirty="0">
                          <a:solidFill>
                            <a:srgbClr val="000000"/>
                          </a:solidFill>
                          <a:latin typeface="Avenir Book" panose="02000503020000020003" pitchFamily="2" charset="0"/>
                          <a:ea typeface="Cordia New" charset="0"/>
                          <a:cs typeface="Cordia New" charset="0"/>
                        </a:rPr>
                        <a:t>I constantly worry about the future</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1</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2</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3</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4</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5</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6</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7</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8</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9</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020"/>
                        </a:lnSpc>
                      </a:pPr>
                      <a:r>
                        <a:rPr lang="en-US" sz="1100" b="0" i="0" dirty="0">
                          <a:solidFill>
                            <a:srgbClr val="000000"/>
                          </a:solidFill>
                          <a:latin typeface="Avenir Book" panose="02000503020000020003" pitchFamily="2" charset="0"/>
                          <a:ea typeface="Cordia New" charset="0"/>
                          <a:cs typeface="Cordia New" charset="0"/>
                        </a:rPr>
                        <a:t>10</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020"/>
                        </a:lnSpc>
                        <a:spcBef>
                          <a:spcPts val="0"/>
                        </a:spcBef>
                        <a:spcAft>
                          <a:spcPts val="0"/>
                        </a:spcAft>
                        <a:buClrTx/>
                        <a:buSzTx/>
                        <a:buFontTx/>
                        <a:buNone/>
                        <a:tabLst/>
                        <a:defRPr/>
                      </a:pPr>
                      <a:r>
                        <a:rPr lang="en-US" sz="1100" b="0" i="0" dirty="0">
                          <a:solidFill>
                            <a:srgbClr val="000000"/>
                          </a:solidFill>
                          <a:latin typeface="Avenir Book" panose="02000503020000020003" pitchFamily="2" charset="0"/>
                          <a:ea typeface="Cordia New" charset="0"/>
                          <a:cs typeface="Cordia New" charset="0"/>
                        </a:rPr>
                        <a:t>I have complete confidence in the future</a:t>
                      </a:r>
                    </a:p>
                  </a:txBody>
                  <a:tcPr marL="45720" marR="45720" marT="81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15" name="Group 14">
            <a:extLst>
              <a:ext uri="{FF2B5EF4-FFF2-40B4-BE49-F238E27FC236}">
                <a16:creationId xmlns:a16="http://schemas.microsoft.com/office/drawing/2014/main" id="{2BA868AF-548B-3C4D-1AB8-271DC72D35D1}"/>
              </a:ext>
            </a:extLst>
          </p:cNvPr>
          <p:cNvGrpSpPr/>
          <p:nvPr/>
        </p:nvGrpSpPr>
        <p:grpSpPr>
          <a:xfrm>
            <a:off x="151386" y="8024586"/>
            <a:ext cx="7101635" cy="461666"/>
            <a:chOff x="-121819" y="217054"/>
            <a:chExt cx="7101635" cy="461666"/>
          </a:xfrm>
        </p:grpSpPr>
        <p:sp>
          <p:nvSpPr>
            <p:cNvPr id="16" name="Title 1">
              <a:extLst>
                <a:ext uri="{FF2B5EF4-FFF2-40B4-BE49-F238E27FC236}">
                  <a16:creationId xmlns:a16="http://schemas.microsoft.com/office/drawing/2014/main" id="{2AAB7805-7C9F-0B84-0BF5-D591CE1D8733}"/>
                </a:ext>
              </a:extLst>
            </p:cNvPr>
            <p:cNvSpPr txBox="1">
              <a:spLocks/>
            </p:cNvSpPr>
            <p:nvPr/>
          </p:nvSpPr>
          <p:spPr>
            <a:xfrm>
              <a:off x="-121819" y="278610"/>
              <a:ext cx="7101635" cy="369332"/>
            </a:xfrm>
            <a:prstGeom prst="rect">
              <a:avLst/>
            </a:prstGeom>
            <a:effectLst/>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1800" dirty="0">
                  <a:solidFill>
                    <a:srgbClr val="0F2143"/>
                  </a:solidFill>
                  <a:latin typeface="Monotype Corsiva" panose="03010101010201010101" pitchFamily="66" charset="0"/>
                  <a:ea typeface="Calibri Light" charset="0"/>
                  <a:cs typeface="Calibri" panose="020F0502020204030204" pitchFamily="34" charset="0"/>
                </a:rPr>
                <a:t>The Lifetime Total Care Journey™</a:t>
              </a:r>
              <a:endParaRPr lang="en-US" sz="1800" kern="0" dirty="0">
                <a:solidFill>
                  <a:srgbClr val="012144"/>
                </a:solidFill>
                <a:latin typeface="Monotype Corsiva" panose="03010101010201010101" pitchFamily="66" charset="0"/>
                <a:ea typeface="Calibri Light" charset="0"/>
                <a:cs typeface="Calibri" panose="020F0502020204030204" pitchFamily="34" charset="0"/>
              </a:endParaRPr>
            </a:p>
          </p:txBody>
        </p:sp>
        <p:pic>
          <p:nvPicPr>
            <p:cNvPr id="17" name="Picture 16" descr="Icon&#10;&#10;Description automatically generated">
              <a:extLst>
                <a:ext uri="{FF2B5EF4-FFF2-40B4-BE49-F238E27FC236}">
                  <a16:creationId xmlns:a16="http://schemas.microsoft.com/office/drawing/2014/main" id="{789066B1-5B44-1549-7C3B-11D740BCDF8D}"/>
                </a:ext>
              </a:extLst>
            </p:cNvPr>
            <p:cNvPicPr>
              <a:picLocks noChangeAspect="1"/>
            </p:cNvPicPr>
            <p:nvPr/>
          </p:nvPicPr>
          <p:blipFill>
            <a:blip r:embed="rId3"/>
            <a:stretch>
              <a:fillRect/>
            </a:stretch>
          </p:blipFill>
          <p:spPr>
            <a:xfrm>
              <a:off x="1289155" y="217054"/>
              <a:ext cx="664543" cy="461666"/>
            </a:xfrm>
            <a:prstGeom prst="rect">
              <a:avLst/>
            </a:prstGeom>
          </p:spPr>
        </p:pic>
      </p:grpSp>
      <p:sp>
        <p:nvSpPr>
          <p:cNvPr id="18" name="TextBox 17">
            <a:extLst>
              <a:ext uri="{FF2B5EF4-FFF2-40B4-BE49-F238E27FC236}">
                <a16:creationId xmlns:a16="http://schemas.microsoft.com/office/drawing/2014/main" id="{3121F9CB-A122-5357-8032-C5CF3BCB6BC8}"/>
              </a:ext>
            </a:extLst>
          </p:cNvPr>
          <p:cNvSpPr txBox="1"/>
          <p:nvPr/>
        </p:nvSpPr>
        <p:spPr>
          <a:xfrm>
            <a:off x="1661535" y="8518260"/>
            <a:ext cx="3479181" cy="523220"/>
          </a:xfrm>
          <a:prstGeom prst="rect">
            <a:avLst/>
          </a:prstGeom>
          <a:noFill/>
        </p:spPr>
        <p:txBody>
          <a:bodyPr wrap="square" rtlCol="0">
            <a:spAutoFit/>
          </a:bodyPr>
          <a:lstStyle/>
          <a:p>
            <a:pPr algn="ctr"/>
            <a:r>
              <a:rPr lang="en-US" sz="1400" dirty="0">
                <a:latin typeface="Monotype Corsiva" panose="03010101010201010101" pitchFamily="66" charset="0"/>
              </a:rPr>
              <a:t>Live the best life possible with the money you have, longer and larger than you ever thought possible.</a:t>
            </a:r>
          </a:p>
        </p:txBody>
      </p:sp>
    </p:spTree>
    <p:extLst>
      <p:ext uri="{BB962C8B-B14F-4D97-AF65-F5344CB8AC3E}">
        <p14:creationId xmlns:p14="http://schemas.microsoft.com/office/powerpoint/2010/main" val="1408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AA3A9-24D1-A068-C12C-C9585474DA23}"/>
              </a:ext>
            </a:extLst>
          </p:cNvPr>
          <p:cNvGrpSpPr/>
          <p:nvPr/>
        </p:nvGrpSpPr>
        <p:grpSpPr>
          <a:xfrm>
            <a:off x="0" y="888"/>
            <a:ext cx="6858000" cy="495688"/>
            <a:chOff x="0" y="782718"/>
            <a:chExt cx="6858000" cy="495688"/>
          </a:xfrm>
        </p:grpSpPr>
        <p:sp>
          <p:nvSpPr>
            <p:cNvPr id="2" name="Rectangle 1">
              <a:extLst>
                <a:ext uri="{FF2B5EF4-FFF2-40B4-BE49-F238E27FC236}">
                  <a16:creationId xmlns:a16="http://schemas.microsoft.com/office/drawing/2014/main" id="{7AE00D82-91A8-71DD-9427-A7EE414809D6}"/>
                </a:ext>
              </a:extLst>
            </p:cNvPr>
            <p:cNvSpPr/>
            <p:nvPr/>
          </p:nvSpPr>
          <p:spPr bwMode="auto">
            <a:xfrm>
              <a:off x="0" y="782718"/>
              <a:ext cx="6858000" cy="495688"/>
            </a:xfrm>
            <a:prstGeom prst="rect">
              <a:avLst/>
            </a:prstGeom>
            <a:solidFill>
              <a:srgbClr val="87A6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7" name="Title 1">
              <a:extLst>
                <a:ext uri="{FF2B5EF4-FFF2-40B4-BE49-F238E27FC236}">
                  <a16:creationId xmlns:a16="http://schemas.microsoft.com/office/drawing/2014/main" id="{0BFBF781-5832-9EA9-5625-0FB965B25C15}"/>
                </a:ext>
              </a:extLst>
            </p:cNvPr>
            <p:cNvSpPr txBox="1">
              <a:spLocks/>
            </p:cNvSpPr>
            <p:nvPr/>
          </p:nvSpPr>
          <p:spPr>
            <a:xfrm>
              <a:off x="782485" y="799730"/>
              <a:ext cx="5274970" cy="461665"/>
            </a:xfrm>
            <a:prstGeom prst="rect">
              <a:avLst/>
            </a:prstGeom>
            <a:effectLst/>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240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rPr>
                <a:t>Bonus: Life Goal Planning Guide</a:t>
              </a:r>
              <a:endParaRPr lang="en-US" sz="2400" kern="0" dirty="0">
                <a:solidFill>
                  <a:schemeClr val="bg1"/>
                </a:solidFill>
                <a:effectLst>
                  <a:outerShdw blurRad="50800" dist="38100" dir="2700000" algn="tl" rotWithShape="0">
                    <a:prstClr val="black">
                      <a:alpha val="59805"/>
                    </a:prstClr>
                  </a:outerShdw>
                </a:effectLst>
                <a:latin typeface="Avenir" panose="02000503020000020003" pitchFamily="2" charset="0"/>
                <a:ea typeface="Calibri Light" charset="0"/>
                <a:cs typeface="Calibri" panose="020F0502020204030204" pitchFamily="34" charset="0"/>
              </a:endParaRPr>
            </a:p>
          </p:txBody>
        </p:sp>
      </p:grpSp>
      <p:sp>
        <p:nvSpPr>
          <p:cNvPr id="23" name="Text Box 1">
            <a:extLst>
              <a:ext uri="{FF2B5EF4-FFF2-40B4-BE49-F238E27FC236}">
                <a16:creationId xmlns:a16="http://schemas.microsoft.com/office/drawing/2014/main" id="{D899ACB9-C84A-BB4E-B047-75831E1E50F6}"/>
              </a:ext>
            </a:extLst>
          </p:cNvPr>
          <p:cNvSpPr txBox="1"/>
          <p:nvPr/>
        </p:nvSpPr>
        <p:spPr>
          <a:xfrm>
            <a:off x="229874" y="614920"/>
            <a:ext cx="6154616" cy="5409173"/>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kern="0" spc="-50" dirty="0">
                <a:latin typeface="Avenir Book" panose="02000503020000020003" pitchFamily="2" charset="0"/>
                <a:ea typeface="Calibri Light" charset="0"/>
                <a:cs typeface="Calibri Light" charset="0"/>
              </a:rPr>
              <a:t>When someone says they would like to have something, or achieve something, more often than not, that’s as far as they get. This guide asks the questions you need to answer to go beyond wishing for something to making it a reality.</a:t>
            </a:r>
            <a:endParaRPr lang="en-US" sz="1200" kern="0" spc="-50" dirty="0">
              <a:latin typeface="Avenir Book" panose="02000503020000020003" pitchFamily="2" charset="0"/>
              <a:ea typeface="Calibri Light" charset="0"/>
              <a:cs typeface="Calibri Light" charset="0"/>
            </a:endParaRPr>
          </a:p>
          <a:p>
            <a:pPr>
              <a:spcAft>
                <a:spcPts val="300"/>
              </a:spcAft>
            </a:pPr>
            <a:r>
              <a:rPr lang="en-US" sz="1200" kern="0" spc="-50" dirty="0">
                <a:latin typeface="Avenir Book" panose="02000503020000020003" pitchFamily="2" charset="0"/>
                <a:ea typeface="Calibri Light" charset="0"/>
                <a:cs typeface="Calibri Light" charset="0"/>
              </a:rPr>
              <a:t>Step #1: Describe a goal you wish you could achieve:</a:t>
            </a:r>
          </a:p>
          <a:p>
            <a:pPr>
              <a:spcAft>
                <a:spcPts val="300"/>
              </a:spcAft>
            </a:pPr>
            <a:endParaRPr lang="en-US" sz="1200" kern="0" spc="-50" dirty="0">
              <a:latin typeface="Avenir Book" panose="02000503020000020003" pitchFamily="2" charset="0"/>
              <a:ea typeface="Calibri Light" charset="0"/>
              <a:cs typeface="Calibri Light" charset="0"/>
            </a:endParaRPr>
          </a:p>
          <a:p>
            <a:pPr>
              <a:spcAft>
                <a:spcPts val="300"/>
              </a:spcAft>
            </a:pPr>
            <a:endParaRPr lang="en-US" sz="1200" kern="0" spc="-50" dirty="0">
              <a:latin typeface="Avenir Book" panose="02000503020000020003" pitchFamily="2" charset="0"/>
              <a:ea typeface="Calibri Light" charset="0"/>
              <a:cs typeface="Calibri Light" charset="0"/>
            </a:endParaRPr>
          </a:p>
          <a:p>
            <a:pPr>
              <a:spcAft>
                <a:spcPts val="600"/>
              </a:spcAft>
            </a:pPr>
            <a:r>
              <a:rPr lang="en-US" sz="1200" kern="0" spc="-50" dirty="0">
                <a:latin typeface="Avenir Book" panose="02000503020000020003" pitchFamily="2" charset="0"/>
                <a:ea typeface="Calibri Light" charset="0"/>
                <a:cs typeface="Calibri Light" charset="0"/>
              </a:rPr>
              <a:t>With this goal in mind, answer these questions.</a:t>
            </a:r>
            <a:endParaRPr lang="en-US" sz="1200" dirty="0">
              <a:latin typeface="Avenir Book" panose="02000503020000020003" pitchFamily="2" charset="0"/>
            </a:endParaRPr>
          </a:p>
          <a:p>
            <a:pPr>
              <a:spcAft>
                <a:spcPts val="600"/>
              </a:spcAft>
            </a:pPr>
            <a:r>
              <a:rPr lang="en-US" sz="1200" dirty="0">
                <a:latin typeface="Avenir Book" panose="02000503020000020003" pitchFamily="2" charset="0"/>
              </a:rPr>
              <a:t>#1: Do you really want to do this?     Yes     No</a:t>
            </a:r>
          </a:p>
          <a:p>
            <a:pPr>
              <a:spcAft>
                <a:spcPts val="600"/>
              </a:spcAft>
            </a:pPr>
            <a:r>
              <a:rPr lang="en-US" sz="1200" dirty="0">
                <a:latin typeface="Avenir Book" panose="02000503020000020003" pitchFamily="2" charset="0"/>
              </a:rPr>
              <a:t>#2: Would it be meaningful to you?     Yes     No</a:t>
            </a:r>
          </a:p>
          <a:p>
            <a:r>
              <a:rPr lang="en-US" sz="1200" dirty="0">
                <a:latin typeface="Avenir Book" panose="02000503020000020003" pitchFamily="2" charset="0"/>
              </a:rPr>
              <a:t>#3: Describe what it will mean to you when this goal is achieved.</a:t>
            </a:r>
          </a:p>
          <a:p>
            <a:endParaRPr lang="en-US" sz="1200" dirty="0">
              <a:latin typeface="Avenir Book" panose="02000503020000020003" pitchFamily="2" charset="0"/>
            </a:endParaRPr>
          </a:p>
          <a:p>
            <a:endParaRPr lang="en-US" sz="1200" dirty="0">
              <a:latin typeface="Avenir Book" panose="02000503020000020003" pitchFamily="2" charset="0"/>
            </a:endParaRPr>
          </a:p>
          <a:p>
            <a:r>
              <a:rPr lang="en-US" sz="1200" dirty="0">
                <a:latin typeface="Avenir Book" panose="02000503020000020003" pitchFamily="2" charset="0"/>
              </a:rPr>
              <a:t>#4: When do you want to get started on this?</a:t>
            </a:r>
          </a:p>
          <a:p>
            <a:endParaRPr lang="en-US" sz="1200" dirty="0">
              <a:latin typeface="Avenir Book" panose="02000503020000020003" pitchFamily="2" charset="0"/>
            </a:endParaRPr>
          </a:p>
          <a:p>
            <a:r>
              <a:rPr lang="en-US" sz="1200" dirty="0">
                <a:latin typeface="Avenir Book" panose="02000503020000020003" pitchFamily="2" charset="0"/>
              </a:rPr>
              <a:t>#5: What is the best first step?</a:t>
            </a:r>
          </a:p>
          <a:p>
            <a:endParaRPr lang="en-US" sz="1200" dirty="0">
              <a:latin typeface="Avenir Book" panose="02000503020000020003" pitchFamily="2" charset="0"/>
            </a:endParaRPr>
          </a:p>
          <a:p>
            <a:endParaRPr lang="en-US" sz="1200" dirty="0">
              <a:latin typeface="Avenir Book" panose="02000503020000020003" pitchFamily="2" charset="0"/>
            </a:endParaRPr>
          </a:p>
          <a:p>
            <a:r>
              <a:rPr lang="en-US" sz="1200" dirty="0">
                <a:latin typeface="Avenir Book" panose="02000503020000020003" pitchFamily="2" charset="0"/>
              </a:rPr>
              <a:t>#6. When will you take that first step?</a:t>
            </a:r>
          </a:p>
          <a:p>
            <a:endParaRPr lang="en-US" sz="1200" dirty="0">
              <a:latin typeface="Avenir Book" panose="02000503020000020003" pitchFamily="2" charset="0"/>
            </a:endParaRPr>
          </a:p>
          <a:p>
            <a:r>
              <a:rPr lang="en-US" sz="1200" dirty="0">
                <a:latin typeface="Avenir Book" panose="02000503020000020003" pitchFamily="2" charset="0"/>
              </a:rPr>
              <a:t>#7. What obstacles could possibly stop you from taking it?</a:t>
            </a:r>
          </a:p>
          <a:p>
            <a:endParaRPr lang="en-US" sz="1200" dirty="0">
              <a:latin typeface="Avenir Book" panose="02000503020000020003" pitchFamily="2" charset="0"/>
            </a:endParaRPr>
          </a:p>
          <a:p>
            <a:endParaRPr lang="en-US" sz="1200" dirty="0">
              <a:latin typeface="Avenir Book" panose="02000503020000020003" pitchFamily="2" charset="0"/>
            </a:endParaRPr>
          </a:p>
          <a:p>
            <a:endParaRPr lang="en-US" sz="1200" dirty="0">
              <a:latin typeface="Avenir Book" panose="02000503020000020003" pitchFamily="2" charset="0"/>
            </a:endParaRPr>
          </a:p>
          <a:p>
            <a:endParaRPr lang="en-US" sz="1200" dirty="0">
              <a:latin typeface="Avenir Book" panose="02000503020000020003" pitchFamily="2" charset="0"/>
            </a:endParaRPr>
          </a:p>
          <a:p>
            <a:r>
              <a:rPr lang="en-US" sz="1200" dirty="0">
                <a:latin typeface="Avenir Book" panose="02000503020000020003" pitchFamily="2" charset="0"/>
              </a:rPr>
              <a:t>#8. How will you overcome those obstacles?</a:t>
            </a:r>
          </a:p>
          <a:p>
            <a:pPr>
              <a:spcAft>
                <a:spcPts val="300"/>
              </a:spcAft>
            </a:pPr>
            <a:endParaRPr lang="en-US" sz="1200" kern="0" spc="-50" dirty="0">
              <a:latin typeface="Avenir Book" panose="02000503020000020003" pitchFamily="2" charset="0"/>
              <a:ea typeface="Calibri Light" charset="0"/>
              <a:cs typeface="Calibri Light" charset="0"/>
            </a:endParaRPr>
          </a:p>
        </p:txBody>
      </p:sp>
      <p:sp>
        <p:nvSpPr>
          <p:cNvPr id="14" name="Rectangle 23">
            <a:extLst>
              <a:ext uri="{FF2B5EF4-FFF2-40B4-BE49-F238E27FC236}">
                <a16:creationId xmlns:a16="http://schemas.microsoft.com/office/drawing/2014/main" id="{125FB000-2DAE-CD65-EBC7-7B1F48FF4176}"/>
              </a:ext>
            </a:extLst>
          </p:cNvPr>
          <p:cNvSpPr txBox="1">
            <a:spLocks noChangeArrowheads="1"/>
          </p:cNvSpPr>
          <p:nvPr/>
        </p:nvSpPr>
        <p:spPr bwMode="auto">
          <a:xfrm>
            <a:off x="5369747" y="8762987"/>
            <a:ext cx="1197869"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defRPr/>
            </a:pPr>
            <a:r>
              <a:rPr lang="en-US" sz="900" dirty="0"/>
              <a:t>Page 5 of 5</a:t>
            </a:r>
          </a:p>
        </p:txBody>
      </p:sp>
      <p:grpSp>
        <p:nvGrpSpPr>
          <p:cNvPr id="4" name="Group 3">
            <a:extLst>
              <a:ext uri="{FF2B5EF4-FFF2-40B4-BE49-F238E27FC236}">
                <a16:creationId xmlns:a16="http://schemas.microsoft.com/office/drawing/2014/main" id="{0AED9AFA-A61F-5134-2C5C-077EC7D95A0F}"/>
              </a:ext>
            </a:extLst>
          </p:cNvPr>
          <p:cNvGrpSpPr/>
          <p:nvPr/>
        </p:nvGrpSpPr>
        <p:grpSpPr>
          <a:xfrm>
            <a:off x="81034" y="7766877"/>
            <a:ext cx="7101635" cy="461666"/>
            <a:chOff x="-121819" y="217054"/>
            <a:chExt cx="7101635" cy="461666"/>
          </a:xfrm>
        </p:grpSpPr>
        <p:sp>
          <p:nvSpPr>
            <p:cNvPr id="5" name="Title 1">
              <a:extLst>
                <a:ext uri="{FF2B5EF4-FFF2-40B4-BE49-F238E27FC236}">
                  <a16:creationId xmlns:a16="http://schemas.microsoft.com/office/drawing/2014/main" id="{0A3D0314-8C17-913E-104D-3BAB1C799568}"/>
                </a:ext>
              </a:extLst>
            </p:cNvPr>
            <p:cNvSpPr txBox="1">
              <a:spLocks/>
            </p:cNvSpPr>
            <p:nvPr/>
          </p:nvSpPr>
          <p:spPr>
            <a:xfrm>
              <a:off x="-121819" y="278610"/>
              <a:ext cx="7101635" cy="369332"/>
            </a:xfrm>
            <a:prstGeom prst="rect">
              <a:avLst/>
            </a:prstGeom>
            <a:effectLst/>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sz="1800" dirty="0">
                  <a:solidFill>
                    <a:srgbClr val="0F2143"/>
                  </a:solidFill>
                  <a:latin typeface="Monotype Corsiva" panose="03010101010201010101" pitchFamily="66" charset="0"/>
                  <a:ea typeface="Calibri Light" charset="0"/>
                  <a:cs typeface="Calibri" panose="020F0502020204030204" pitchFamily="34" charset="0"/>
                </a:rPr>
                <a:t>The Lifetime Total Care Journey™</a:t>
              </a:r>
              <a:endParaRPr lang="en-US" sz="1800" kern="0" dirty="0">
                <a:solidFill>
                  <a:srgbClr val="012144"/>
                </a:solidFill>
                <a:latin typeface="Monotype Corsiva" panose="03010101010201010101" pitchFamily="66" charset="0"/>
                <a:ea typeface="Calibri Light" charset="0"/>
                <a:cs typeface="Calibri" panose="020F0502020204030204" pitchFamily="34" charset="0"/>
              </a:endParaRPr>
            </a:p>
          </p:txBody>
        </p:sp>
        <p:pic>
          <p:nvPicPr>
            <p:cNvPr id="6" name="Picture 5" descr="Icon&#10;&#10;Description automatically generated">
              <a:extLst>
                <a:ext uri="{FF2B5EF4-FFF2-40B4-BE49-F238E27FC236}">
                  <a16:creationId xmlns:a16="http://schemas.microsoft.com/office/drawing/2014/main" id="{113CEA2D-B5CC-3D68-D3BD-67780D9C1555}"/>
                </a:ext>
              </a:extLst>
            </p:cNvPr>
            <p:cNvPicPr>
              <a:picLocks noChangeAspect="1"/>
            </p:cNvPicPr>
            <p:nvPr/>
          </p:nvPicPr>
          <p:blipFill>
            <a:blip r:embed="rId3"/>
            <a:stretch>
              <a:fillRect/>
            </a:stretch>
          </p:blipFill>
          <p:spPr>
            <a:xfrm>
              <a:off x="1289155" y="217054"/>
              <a:ext cx="664543" cy="461666"/>
            </a:xfrm>
            <a:prstGeom prst="rect">
              <a:avLst/>
            </a:prstGeom>
          </p:spPr>
        </p:pic>
      </p:grpSp>
      <p:sp>
        <p:nvSpPr>
          <p:cNvPr id="8" name="Rectangle 23">
            <a:extLst>
              <a:ext uri="{FF2B5EF4-FFF2-40B4-BE49-F238E27FC236}">
                <a16:creationId xmlns:a16="http://schemas.microsoft.com/office/drawing/2014/main" id="{04FFFCA9-8CD5-5DDD-B25D-19BD05ED4B58}"/>
              </a:ext>
            </a:extLst>
          </p:cNvPr>
          <p:cNvSpPr txBox="1">
            <a:spLocks noChangeArrowheads="1"/>
          </p:cNvSpPr>
          <p:nvPr/>
        </p:nvSpPr>
        <p:spPr bwMode="auto">
          <a:xfrm>
            <a:off x="248878" y="8774690"/>
            <a:ext cx="471393" cy="260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rgbClr val="262626"/>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Osaka" panose="020B0600000000000000"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Osaka" panose="020B0600000000000000" pitchFamily="34" charset="-128"/>
                <a:cs typeface="+mn-cs"/>
              </a:defRPr>
            </a:lvl9pPr>
          </a:lstStyle>
          <a:p>
            <a:pPr algn="l">
              <a:defRPr/>
            </a:pPr>
            <a:r>
              <a:rPr lang="en-US" sz="400" dirty="0"/>
              <a:t>WIBOQ 1.0</a:t>
            </a:r>
          </a:p>
        </p:txBody>
      </p:sp>
      <p:sp>
        <p:nvSpPr>
          <p:cNvPr id="10" name="TextBox 9">
            <a:extLst>
              <a:ext uri="{FF2B5EF4-FFF2-40B4-BE49-F238E27FC236}">
                <a16:creationId xmlns:a16="http://schemas.microsoft.com/office/drawing/2014/main" id="{1FCC0A46-A993-B3A1-9006-611112506E6A}"/>
              </a:ext>
            </a:extLst>
          </p:cNvPr>
          <p:cNvSpPr txBox="1"/>
          <p:nvPr/>
        </p:nvSpPr>
        <p:spPr>
          <a:xfrm>
            <a:off x="879232" y="8735901"/>
            <a:ext cx="4947138" cy="369332"/>
          </a:xfrm>
          <a:prstGeom prst="rect">
            <a:avLst/>
          </a:prstGeom>
          <a:noFill/>
        </p:spPr>
        <p:txBody>
          <a:bodyPr wrap="square" rtlCol="0">
            <a:spAutoFit/>
          </a:bodyPr>
          <a:lstStyle/>
          <a:p>
            <a:pPr algn="just"/>
            <a:r>
              <a:rPr lang="en-CA" sz="600" spc="-20" dirty="0">
                <a:latin typeface="Avenir Light" panose="020B0402020203020204" pitchFamily="34" charset="77"/>
              </a:rPr>
              <a:t>Securities offered through Cetera Wealth Services LLC, Member FINRA/SIPC. Investment advisory services offered through Cetera Investment Advisers LLC, a SEC Registered Investment Advisor. Investment advisory services also offered through CWM, LLC, a SEC Registered Investment Advisor. Cetera is under separate ownership than any other name entity. Carson Partners, a division of CWM, LLC, is a nationwide partnership of advisors.</a:t>
            </a:r>
            <a:endParaRPr lang="en-CA" sz="600" spc="-20" dirty="0">
              <a:effectLst/>
              <a:latin typeface="Avenir Light" panose="020B0402020203020204" pitchFamily="34" charset="77"/>
            </a:endParaRPr>
          </a:p>
        </p:txBody>
      </p:sp>
      <p:grpSp>
        <p:nvGrpSpPr>
          <p:cNvPr id="15" name="Group 14">
            <a:extLst>
              <a:ext uri="{FF2B5EF4-FFF2-40B4-BE49-F238E27FC236}">
                <a16:creationId xmlns:a16="http://schemas.microsoft.com/office/drawing/2014/main" id="{77BAC555-443E-45C2-43C8-02B06A33526E}"/>
              </a:ext>
            </a:extLst>
          </p:cNvPr>
          <p:cNvGrpSpPr/>
          <p:nvPr/>
        </p:nvGrpSpPr>
        <p:grpSpPr>
          <a:xfrm>
            <a:off x="-9030" y="6712041"/>
            <a:ext cx="6858000" cy="972795"/>
            <a:chOff x="0" y="6986077"/>
            <a:chExt cx="6858000" cy="972795"/>
          </a:xfrm>
        </p:grpSpPr>
        <p:sp>
          <p:nvSpPr>
            <p:cNvPr id="11" name="Rectangle 10">
              <a:extLst>
                <a:ext uri="{FF2B5EF4-FFF2-40B4-BE49-F238E27FC236}">
                  <a16:creationId xmlns:a16="http://schemas.microsoft.com/office/drawing/2014/main" id="{4F376F81-6F9A-B119-ECD0-4DFD253B13A3}"/>
                </a:ext>
              </a:extLst>
            </p:cNvPr>
            <p:cNvSpPr/>
            <p:nvPr/>
          </p:nvSpPr>
          <p:spPr bwMode="auto">
            <a:xfrm>
              <a:off x="0" y="6986077"/>
              <a:ext cx="6858000" cy="972795"/>
            </a:xfrm>
            <a:prstGeom prst="rect">
              <a:avLst/>
            </a:prstGeom>
            <a:solidFill>
              <a:srgbClr val="87A6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sp>
          <p:nvSpPr>
            <p:cNvPr id="13" name="Text Box 1">
              <a:extLst>
                <a:ext uri="{FF2B5EF4-FFF2-40B4-BE49-F238E27FC236}">
                  <a16:creationId xmlns:a16="http://schemas.microsoft.com/office/drawing/2014/main" id="{B280A958-00E2-FC7C-69C0-8DD64E8D399B}"/>
                </a:ext>
              </a:extLst>
            </p:cNvPr>
            <p:cNvSpPr txBox="1"/>
            <p:nvPr/>
          </p:nvSpPr>
          <p:spPr>
            <a:xfrm>
              <a:off x="508400" y="7082032"/>
              <a:ext cx="5841200" cy="800219"/>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sz="1600" kern="0" spc="-50" dirty="0">
                  <a:solidFill>
                    <a:schemeClr val="bg1"/>
                  </a:solidFill>
                  <a:effectLst>
                    <a:outerShdw blurRad="50800" dist="38100" dir="2700000" algn="tl" rotWithShape="0">
                      <a:prstClr val="black">
                        <a:alpha val="60000"/>
                      </a:prstClr>
                    </a:outerShdw>
                  </a:effectLst>
                  <a:latin typeface="Avenir Light" panose="020B0402020203020204" pitchFamily="34" charset="77"/>
                  <a:ea typeface="Calibri Light" charset="0"/>
                  <a:cs typeface="Calibri Light" charset="0"/>
                </a:rPr>
                <a:t>Will you be OK?</a:t>
              </a:r>
            </a:p>
            <a:p>
              <a:pPr algn="ctr">
                <a:spcAft>
                  <a:spcPts val="0"/>
                </a:spcAft>
              </a:pPr>
              <a:r>
                <a:rPr lang="en-US" sz="1800" b="1" kern="0" spc="-50" dirty="0">
                  <a:solidFill>
                    <a:schemeClr val="bg1"/>
                  </a:solidFill>
                  <a:effectLst>
                    <a:outerShdw blurRad="50800" dist="38100" dir="2700000" algn="tl" rotWithShape="0">
                      <a:prstClr val="black">
                        <a:alpha val="60000"/>
                      </a:prstClr>
                    </a:outerShdw>
                  </a:effectLst>
                  <a:latin typeface="Avenir Light" panose="020B0402020203020204" pitchFamily="34" charset="77"/>
                  <a:ea typeface="Calibri Light" charset="0"/>
                  <a:cs typeface="Calibri Light" charset="0"/>
                </a:rPr>
                <a:t>Let’s have a conversation and find out. </a:t>
              </a:r>
              <a:endParaRPr lang="en-US" sz="1400" b="1" kern="0" spc="-50" dirty="0">
                <a:solidFill>
                  <a:schemeClr val="bg1"/>
                </a:solidFill>
                <a:effectLst>
                  <a:outerShdw blurRad="50800" dist="38100" dir="2700000" algn="tl" rotWithShape="0">
                    <a:prstClr val="black">
                      <a:alpha val="60000"/>
                    </a:prstClr>
                  </a:outerShdw>
                </a:effectLst>
                <a:latin typeface="Avenir Light" panose="020B0402020203020204" pitchFamily="34" charset="77"/>
                <a:ea typeface="Calibri Light" charset="0"/>
                <a:cs typeface="Calibri Light" charset="0"/>
              </a:endParaRPr>
            </a:p>
            <a:p>
              <a:pPr algn="ctr">
                <a:spcAft>
                  <a:spcPts val="0"/>
                </a:spcAft>
              </a:pPr>
              <a:r>
                <a:rPr lang="en-US" sz="1200" kern="0" spc="-50" dirty="0">
                  <a:solidFill>
                    <a:schemeClr val="bg1"/>
                  </a:solidFill>
                  <a:effectLst>
                    <a:outerShdw blurRad="50800" dist="38100" dir="2700000" algn="tl" rotWithShape="0">
                      <a:prstClr val="black">
                        <a:alpha val="60000"/>
                      </a:prstClr>
                    </a:outerShdw>
                  </a:effectLst>
                  <a:latin typeface="Avenir Light" panose="020B0402020203020204" pitchFamily="34" charset="77"/>
                  <a:ea typeface="Calibri Light" charset="0"/>
                  <a:cs typeface="Calibri Light" charset="0"/>
                </a:rPr>
                <a:t>Click this </a:t>
              </a:r>
              <a:r>
                <a:rPr lang="en-US" sz="1200" u="sng" kern="0" spc="-50" dirty="0">
                  <a:solidFill>
                    <a:schemeClr val="bg1"/>
                  </a:solidFill>
                  <a:effectLst>
                    <a:outerShdw blurRad="50800" dist="38100" dir="2700000" algn="tl" rotWithShape="0">
                      <a:prstClr val="black">
                        <a:alpha val="60000"/>
                      </a:prstClr>
                    </a:outerShdw>
                  </a:effectLst>
                  <a:latin typeface="Avenir Light" panose="020B0402020203020204" pitchFamily="34" charset="77"/>
                  <a:ea typeface="Calibri Light" charset="0"/>
                  <a:cs typeface="Calibri Light" charset="0"/>
                </a:rPr>
                <a:t>link</a:t>
              </a:r>
              <a:r>
                <a:rPr lang="en-US" sz="1200" kern="0" spc="-50" dirty="0">
                  <a:solidFill>
                    <a:schemeClr val="bg1"/>
                  </a:solidFill>
                  <a:effectLst>
                    <a:outerShdw blurRad="50800" dist="38100" dir="2700000" algn="tl" rotWithShape="0">
                      <a:prstClr val="black">
                        <a:alpha val="60000"/>
                      </a:prstClr>
                    </a:outerShdw>
                  </a:effectLst>
                  <a:latin typeface="Avenir Light" panose="020B0402020203020204" pitchFamily="34" charset="77"/>
                  <a:ea typeface="Calibri Light" charset="0"/>
                  <a:cs typeface="Calibri Light" charset="0"/>
                </a:rPr>
                <a:t> to set up a 15-minute conversation so we can begin to get to know each other.   </a:t>
              </a:r>
            </a:p>
          </p:txBody>
        </p:sp>
      </p:grpSp>
      <p:sp>
        <p:nvSpPr>
          <p:cNvPr id="9" name="TextBox 8">
            <a:extLst>
              <a:ext uri="{FF2B5EF4-FFF2-40B4-BE49-F238E27FC236}">
                <a16:creationId xmlns:a16="http://schemas.microsoft.com/office/drawing/2014/main" id="{FC940A0F-B2F9-E87F-8D6D-993AA4BA62AE}"/>
              </a:ext>
            </a:extLst>
          </p:cNvPr>
          <p:cNvSpPr txBox="1"/>
          <p:nvPr/>
        </p:nvSpPr>
        <p:spPr>
          <a:xfrm>
            <a:off x="1689409" y="8228543"/>
            <a:ext cx="3479181" cy="523220"/>
          </a:xfrm>
          <a:prstGeom prst="rect">
            <a:avLst/>
          </a:prstGeom>
          <a:noFill/>
        </p:spPr>
        <p:txBody>
          <a:bodyPr wrap="square" rtlCol="0">
            <a:spAutoFit/>
          </a:bodyPr>
          <a:lstStyle/>
          <a:p>
            <a:pPr algn="ctr"/>
            <a:r>
              <a:rPr lang="en-US" sz="1400" dirty="0">
                <a:latin typeface="Monotype Corsiva" panose="03010101010201010101" pitchFamily="66" charset="0"/>
              </a:rPr>
              <a:t>Live the best life possible with the money you have, longer and larger than you ever thought possible.</a:t>
            </a:r>
          </a:p>
        </p:txBody>
      </p:sp>
      <p:grpSp>
        <p:nvGrpSpPr>
          <p:cNvPr id="28" name="Group 27">
            <a:extLst>
              <a:ext uri="{FF2B5EF4-FFF2-40B4-BE49-F238E27FC236}">
                <a16:creationId xmlns:a16="http://schemas.microsoft.com/office/drawing/2014/main" id="{988B6123-0F6A-C4DF-286F-8E179862BA6A}"/>
              </a:ext>
            </a:extLst>
          </p:cNvPr>
          <p:cNvGrpSpPr/>
          <p:nvPr/>
        </p:nvGrpSpPr>
        <p:grpSpPr>
          <a:xfrm>
            <a:off x="2674133" y="2287858"/>
            <a:ext cx="577282" cy="152400"/>
            <a:chOff x="2652869" y="2273682"/>
            <a:chExt cx="577282" cy="152400"/>
          </a:xfrm>
        </p:grpSpPr>
        <p:sp>
          <p:nvSpPr>
            <p:cNvPr id="18" name="Rectangle 17">
              <a:extLst>
                <a:ext uri="{FF2B5EF4-FFF2-40B4-BE49-F238E27FC236}">
                  <a16:creationId xmlns:a16="http://schemas.microsoft.com/office/drawing/2014/main" id="{C617E274-D60E-3D93-7346-73B14E1D5BAF}"/>
                </a:ext>
              </a:extLst>
            </p:cNvPr>
            <p:cNvSpPr/>
            <p:nvPr/>
          </p:nvSpPr>
          <p:spPr bwMode="auto">
            <a:xfrm>
              <a:off x="2652869" y="2288430"/>
              <a:ext cx="125797" cy="13765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pic>
          <p:nvPicPr>
            <p:cNvPr id="17" name="Picture 16">
              <a:extLst>
                <a:ext uri="{FF2B5EF4-FFF2-40B4-BE49-F238E27FC236}">
                  <a16:creationId xmlns:a16="http://schemas.microsoft.com/office/drawing/2014/main" id="{79207E73-E0E2-135C-F76F-AFE68ACE0B56}"/>
                </a:ext>
              </a:extLst>
            </p:cNvPr>
            <p:cNvPicPr>
              <a:picLocks noChangeAspect="1"/>
            </p:cNvPicPr>
            <p:nvPr/>
          </p:nvPicPr>
          <p:blipFill>
            <a:blip r:embed="rId4"/>
            <a:stretch>
              <a:fillRect/>
            </a:stretch>
          </p:blipFill>
          <p:spPr>
            <a:xfrm>
              <a:off x="3090451" y="2273682"/>
              <a:ext cx="139700" cy="152400"/>
            </a:xfrm>
            <a:prstGeom prst="rect">
              <a:avLst/>
            </a:prstGeom>
          </p:spPr>
        </p:pic>
      </p:grpSp>
      <p:grpSp>
        <p:nvGrpSpPr>
          <p:cNvPr id="29" name="Group 28">
            <a:extLst>
              <a:ext uri="{FF2B5EF4-FFF2-40B4-BE49-F238E27FC236}">
                <a16:creationId xmlns:a16="http://schemas.microsoft.com/office/drawing/2014/main" id="{24E8E332-9636-98CC-09AF-9EB27E5D7E9B}"/>
              </a:ext>
            </a:extLst>
          </p:cNvPr>
          <p:cNvGrpSpPr/>
          <p:nvPr/>
        </p:nvGrpSpPr>
        <p:grpSpPr>
          <a:xfrm>
            <a:off x="2781163" y="2563460"/>
            <a:ext cx="588433" cy="152400"/>
            <a:chOff x="2759899" y="2549284"/>
            <a:chExt cx="588433" cy="152400"/>
          </a:xfrm>
        </p:grpSpPr>
        <p:sp>
          <p:nvSpPr>
            <p:cNvPr id="20" name="Rectangle 19">
              <a:extLst>
                <a:ext uri="{FF2B5EF4-FFF2-40B4-BE49-F238E27FC236}">
                  <a16:creationId xmlns:a16="http://schemas.microsoft.com/office/drawing/2014/main" id="{BD2521C8-84BF-A514-F10E-C53ED5A6EA06}"/>
                </a:ext>
              </a:extLst>
            </p:cNvPr>
            <p:cNvSpPr/>
            <p:nvPr/>
          </p:nvSpPr>
          <p:spPr bwMode="auto">
            <a:xfrm>
              <a:off x="2759899" y="2552881"/>
              <a:ext cx="125797" cy="13765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p:txBody>
        </p:sp>
        <p:pic>
          <p:nvPicPr>
            <p:cNvPr id="21" name="Picture 20">
              <a:extLst>
                <a:ext uri="{FF2B5EF4-FFF2-40B4-BE49-F238E27FC236}">
                  <a16:creationId xmlns:a16="http://schemas.microsoft.com/office/drawing/2014/main" id="{9A5B1FDB-782A-7B1B-3725-9742341F4336}"/>
                </a:ext>
              </a:extLst>
            </p:cNvPr>
            <p:cNvPicPr>
              <a:picLocks noChangeAspect="1"/>
            </p:cNvPicPr>
            <p:nvPr/>
          </p:nvPicPr>
          <p:blipFill>
            <a:blip r:embed="rId4"/>
            <a:stretch>
              <a:fillRect/>
            </a:stretch>
          </p:blipFill>
          <p:spPr>
            <a:xfrm>
              <a:off x="3208632" y="2549284"/>
              <a:ext cx="139700" cy="152400"/>
            </a:xfrm>
            <a:prstGeom prst="rect">
              <a:avLst/>
            </a:prstGeom>
          </p:spPr>
        </p:pic>
      </p:grpSp>
      <p:cxnSp>
        <p:nvCxnSpPr>
          <p:cNvPr id="24" name="Straight Connector 23">
            <a:extLst>
              <a:ext uri="{FF2B5EF4-FFF2-40B4-BE49-F238E27FC236}">
                <a16:creationId xmlns:a16="http://schemas.microsoft.com/office/drawing/2014/main" id="{BAA7985A-B36D-1AC9-85A4-67AC3D0DADCE}"/>
              </a:ext>
            </a:extLst>
          </p:cNvPr>
          <p:cNvCxnSpPr>
            <a:cxnSpLocks/>
          </p:cNvCxnSpPr>
          <p:nvPr/>
        </p:nvCxnSpPr>
        <p:spPr bwMode="auto">
          <a:xfrm>
            <a:off x="3640129" y="1538872"/>
            <a:ext cx="24867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0D3F8730-0DF8-7440-56E4-62C9DA0A89BC}"/>
              </a:ext>
            </a:extLst>
          </p:cNvPr>
          <p:cNvCxnSpPr>
            <a:cxnSpLocks/>
          </p:cNvCxnSpPr>
          <p:nvPr/>
        </p:nvCxnSpPr>
        <p:spPr bwMode="auto">
          <a:xfrm>
            <a:off x="340904" y="1836236"/>
            <a:ext cx="57859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523A92DF-9ABF-49C3-16EE-822E0E8CCC0F}"/>
              </a:ext>
            </a:extLst>
          </p:cNvPr>
          <p:cNvCxnSpPr>
            <a:cxnSpLocks/>
          </p:cNvCxnSpPr>
          <p:nvPr/>
        </p:nvCxnSpPr>
        <p:spPr bwMode="auto">
          <a:xfrm>
            <a:off x="340904" y="3253193"/>
            <a:ext cx="57859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832E46A-E591-3868-D1A1-6104561B6218}"/>
              </a:ext>
            </a:extLst>
          </p:cNvPr>
          <p:cNvCxnSpPr>
            <a:cxnSpLocks/>
          </p:cNvCxnSpPr>
          <p:nvPr/>
        </p:nvCxnSpPr>
        <p:spPr bwMode="auto">
          <a:xfrm>
            <a:off x="340904" y="4175027"/>
            <a:ext cx="57859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37FD33CC-BE9B-429F-8BA6-CB0988108186}"/>
              </a:ext>
            </a:extLst>
          </p:cNvPr>
          <p:cNvCxnSpPr>
            <a:cxnSpLocks/>
          </p:cNvCxnSpPr>
          <p:nvPr/>
        </p:nvCxnSpPr>
        <p:spPr bwMode="auto">
          <a:xfrm>
            <a:off x="340904" y="5457414"/>
            <a:ext cx="57859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E6C8D607-6C70-E154-7196-A6ABAF348A7E}"/>
              </a:ext>
            </a:extLst>
          </p:cNvPr>
          <p:cNvCxnSpPr>
            <a:cxnSpLocks/>
          </p:cNvCxnSpPr>
          <p:nvPr/>
        </p:nvCxnSpPr>
        <p:spPr bwMode="auto">
          <a:xfrm>
            <a:off x="340904" y="5089425"/>
            <a:ext cx="57859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E44D77C2-08E7-3A59-6765-D6C8671EA114}"/>
              </a:ext>
            </a:extLst>
          </p:cNvPr>
          <p:cNvCxnSpPr>
            <a:cxnSpLocks/>
          </p:cNvCxnSpPr>
          <p:nvPr/>
        </p:nvCxnSpPr>
        <p:spPr bwMode="auto">
          <a:xfrm>
            <a:off x="340904" y="6390398"/>
            <a:ext cx="57859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7379ACCA-E4FE-6325-6BDF-B9BE1E3BBC4C}"/>
              </a:ext>
            </a:extLst>
          </p:cNvPr>
          <p:cNvCxnSpPr>
            <a:cxnSpLocks/>
          </p:cNvCxnSpPr>
          <p:nvPr/>
        </p:nvCxnSpPr>
        <p:spPr bwMode="auto">
          <a:xfrm>
            <a:off x="340904" y="6022409"/>
            <a:ext cx="57859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Picture 11">
            <a:extLst>
              <a:ext uri="{FF2B5EF4-FFF2-40B4-BE49-F238E27FC236}">
                <a16:creationId xmlns:a16="http://schemas.microsoft.com/office/drawing/2014/main" id="{C64236B6-A223-8441-D829-4B49AC0FC785}"/>
              </a:ext>
            </a:extLst>
          </p:cNvPr>
          <p:cNvPicPr>
            <a:picLocks noChangeAspect="1"/>
          </p:cNvPicPr>
          <p:nvPr/>
        </p:nvPicPr>
        <p:blipFill>
          <a:blip r:embed="rId5"/>
          <a:stretch>
            <a:fillRect/>
          </a:stretch>
        </p:blipFill>
        <p:spPr>
          <a:xfrm>
            <a:off x="278912" y="2264151"/>
            <a:ext cx="3755277" cy="536468"/>
          </a:xfrm>
          <a:prstGeom prst="rect">
            <a:avLst/>
          </a:prstGeom>
        </p:spPr>
      </p:pic>
    </p:spTree>
    <p:extLst>
      <p:ext uri="{BB962C8B-B14F-4D97-AF65-F5344CB8AC3E}">
        <p14:creationId xmlns:p14="http://schemas.microsoft.com/office/powerpoint/2010/main" val="192041869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4896</TotalTime>
  <Words>1855</Words>
  <Application>Microsoft Macintosh PowerPoint</Application>
  <PresentationFormat>On-screen Show (4:3)</PresentationFormat>
  <Paragraphs>185</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Avenir</vt:lpstr>
      <vt:lpstr>Avenir Black</vt:lpstr>
      <vt:lpstr>Avenir Book</vt:lpstr>
      <vt:lpstr>Avenir Light</vt:lpstr>
      <vt:lpstr>Monotype Corsiva</vt:lpstr>
      <vt:lpstr>Times</vt:lpstr>
      <vt:lpstr>Wingdings</vt:lpstr>
      <vt:lpstr>Blank Presentation</vt:lpstr>
      <vt:lpstr>PowerPoint Presentation</vt:lpstr>
      <vt:lpstr>PowerPoint Presentation</vt:lpstr>
      <vt:lpstr>PowerPoint Presentation</vt:lpstr>
      <vt:lpstr>PowerPoint Presentation</vt:lpstr>
      <vt:lpstr>PowerPoint Presentation</vt:lpstr>
    </vt:vector>
  </TitlesOfParts>
  <Company>Marketing Mac BIG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Curtis</cp:lastModifiedBy>
  <cp:revision>206</cp:revision>
  <cp:lastPrinted>2009-06-17T15:07:15Z</cp:lastPrinted>
  <dcterms:created xsi:type="dcterms:W3CDTF">2011-06-26T13:35:59Z</dcterms:created>
  <dcterms:modified xsi:type="dcterms:W3CDTF">2026-01-13T14:52:21Z</dcterms:modified>
</cp:coreProperties>
</file>